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57" r:id="rId2"/>
    <p:sldId id="348" r:id="rId3"/>
    <p:sldId id="295" r:id="rId4"/>
    <p:sldId id="344" r:id="rId5"/>
    <p:sldId id="311" r:id="rId6"/>
    <p:sldId id="301" r:id="rId7"/>
    <p:sldId id="319" r:id="rId8"/>
    <p:sldId id="287" r:id="rId9"/>
    <p:sldId id="291" r:id="rId10"/>
    <p:sldId id="302" r:id="rId11"/>
    <p:sldId id="304" r:id="rId12"/>
    <p:sldId id="358" r:id="rId13"/>
    <p:sldId id="317" r:id="rId14"/>
    <p:sldId id="320" r:id="rId15"/>
    <p:sldId id="321" r:id="rId16"/>
    <p:sldId id="322" r:id="rId17"/>
    <p:sldId id="324" r:id="rId18"/>
    <p:sldId id="337" r:id="rId19"/>
    <p:sldId id="326" r:id="rId20"/>
    <p:sldId id="330" r:id="rId21"/>
    <p:sldId id="327" r:id="rId22"/>
    <p:sldId id="328" r:id="rId23"/>
    <p:sldId id="334" r:id="rId24"/>
    <p:sldId id="329" r:id="rId25"/>
    <p:sldId id="335" r:id="rId26"/>
    <p:sldId id="338" r:id="rId27"/>
    <p:sldId id="332" r:id="rId28"/>
    <p:sldId id="339" r:id="rId29"/>
    <p:sldId id="333" r:id="rId30"/>
    <p:sldId id="340" r:id="rId31"/>
    <p:sldId id="336" r:id="rId32"/>
    <p:sldId id="341" r:id="rId33"/>
    <p:sldId id="360" r:id="rId34"/>
    <p:sldId id="364" r:id="rId35"/>
    <p:sldId id="361" r:id="rId36"/>
    <p:sldId id="362" r:id="rId37"/>
    <p:sldId id="365" r:id="rId38"/>
    <p:sldId id="345" r:id="rId39"/>
    <p:sldId id="363" r:id="rId40"/>
    <p:sldId id="35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124" autoAdjust="0"/>
    <p:restoredTop sz="94660"/>
  </p:normalViewPr>
  <p:slideViewPr>
    <p:cSldViewPr>
      <p:cViewPr varScale="1">
        <p:scale>
          <a:sx n="70" d="100"/>
          <a:sy n="70" d="100"/>
        </p:scale>
        <p:origin x="744" y="6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12948"/>
    </p:cViewPr>
  </p:sorterViewPr>
  <p:notesViewPr>
    <p:cSldViewPr>
      <p:cViewPr varScale="1">
        <p:scale>
          <a:sx n="57" d="100"/>
          <a:sy n="57" d="100"/>
        </p:scale>
        <p:origin x="2832"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E367CC-CA10-4B9C-9244-54F0DCF331FC}" type="datetimeFigureOut">
              <a:rPr lang="en-US" smtClean="0"/>
              <a:pPr/>
              <a:t>7/14/2020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8CB4F4-CE48-4B7F-AFD9-D0E6AC2B7D98}" type="slidenum">
              <a:rPr lang="en-US" smtClean="0"/>
              <a:pPr/>
              <a:t>‹#›</a:t>
            </a:fld>
            <a:endParaRPr lang="en-US"/>
          </a:p>
        </p:txBody>
      </p:sp>
    </p:spTree>
    <p:extLst>
      <p:ext uri="{BB962C8B-B14F-4D97-AF65-F5344CB8AC3E}">
        <p14:creationId xmlns:p14="http://schemas.microsoft.com/office/powerpoint/2010/main" val="4137437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Colonial Era (1607-1774):</a:t>
            </a:r>
            <a:r>
              <a:rPr lang="en-US" dirty="0"/>
              <a:t> During the colony’s first 168 years, many Virginians served in the militia formed to protect the various towns and counties. In 1644 free-black colonists (mostly former slaves) were also allowed to enlist in the militia. Today the 276</a:t>
            </a:r>
            <a:r>
              <a:rPr lang="en-US" baseline="30000" dirty="0"/>
              <a:t>th</a:t>
            </a:r>
            <a:r>
              <a:rPr lang="en-US" dirty="0"/>
              <a:t> Engineer Battalion carries the oldest continuous lineage from that period. During the French and Indian War (1755-1763) George Washington, served as a Lieutenant Colonel of the Virginia Regiment. </a:t>
            </a:r>
          </a:p>
          <a:p>
            <a:r>
              <a:rPr lang="en-US" b="1" dirty="0"/>
              <a:t> </a:t>
            </a:r>
            <a:endParaRPr lang="en-US" dirty="0"/>
          </a:p>
          <a:p>
            <a:r>
              <a:rPr lang="en-US" b="1" dirty="0"/>
              <a:t>The Revolutionary War (1775-1783): </a:t>
            </a:r>
            <a:r>
              <a:rPr lang="en-US" dirty="0"/>
              <a:t>With the beginning of the Revolution in 1775, most of the Virginia militia volunteered to fight the British. George Washington was appointed as the commander of the Continental Army and other Virginians soon became well-known military leaders: Daniel Morgan, George Rogers Clark, Hugh Mercer, and “Light Horse” Harry Lee. Four men who served in the Virginia Militia would later become President: George Washington, Thomas Jefferson, James Madison, and James Monroe. </a:t>
            </a:r>
          </a:p>
          <a:p>
            <a:r>
              <a:rPr lang="en-US" b="1" dirty="0"/>
              <a:t> </a:t>
            </a:r>
            <a:endParaRPr lang="en-US" dirty="0"/>
          </a:p>
          <a:p>
            <a:r>
              <a:rPr lang="en-US" b="1" dirty="0"/>
              <a:t>The War of 1812 and War with Mexico</a:t>
            </a:r>
            <a:r>
              <a:rPr lang="en-US" dirty="0"/>
              <a:t>: Once again Virginia supplied men and arms to defend the country and the state. The Virginia Military Institute (VMI) was established in 1839. During the 1854 War with Mexico, Virginia provided a Regiment of Volunteers to serve with the US Army. </a:t>
            </a:r>
          </a:p>
          <a:p>
            <a:r>
              <a:rPr lang="en-US" b="1" dirty="0"/>
              <a:t> </a:t>
            </a:r>
            <a:endParaRPr lang="en-US" dirty="0">
              <a:effectLst/>
            </a:endParaRPr>
          </a:p>
        </p:txBody>
      </p:sp>
      <p:sp>
        <p:nvSpPr>
          <p:cNvPr id="4" name="Slide Number Placeholder 3"/>
          <p:cNvSpPr>
            <a:spLocks noGrp="1"/>
          </p:cNvSpPr>
          <p:nvPr>
            <p:ph type="sldNum" sz="quarter" idx="10"/>
          </p:nvPr>
        </p:nvSpPr>
        <p:spPr/>
        <p:txBody>
          <a:bodyPr/>
          <a:lstStyle/>
          <a:p>
            <a:fld id="{4D8CB4F4-CE48-4B7F-AFD9-D0E6AC2B7D98}" type="slidenum">
              <a:rPr lang="en-US" smtClean="0"/>
              <a:pPr/>
              <a:t>1</a:t>
            </a:fld>
            <a:endParaRPr lang="en-US"/>
          </a:p>
        </p:txBody>
      </p:sp>
    </p:spTree>
    <p:extLst>
      <p:ext uri="{BB962C8B-B14F-4D97-AF65-F5344CB8AC3E}">
        <p14:creationId xmlns:p14="http://schemas.microsoft.com/office/powerpoint/2010/main" val="33685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early 1917, with a war with German threatening, the President ordered all Guard units to return to their states.</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10</a:t>
            </a:fld>
            <a:endParaRPr lang="en-US"/>
          </a:p>
        </p:txBody>
      </p:sp>
    </p:spTree>
    <p:extLst>
      <p:ext uri="{BB962C8B-B14F-4D97-AF65-F5344CB8AC3E}">
        <p14:creationId xmlns:p14="http://schemas.microsoft.com/office/powerpoint/2010/main" val="2498302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National Guardsmen who had served on the Mexican border had barely returned to civilian life before they again found themselves in uniform. The former Light Infantry Blues, now known as the 1</a:t>
            </a:r>
            <a:r>
              <a:rPr lang="en-US" baseline="30000" dirty="0"/>
              <a:t>st</a:t>
            </a:r>
            <a:r>
              <a:rPr lang="en-US" dirty="0"/>
              <a:t> Virginia Cavalry, arrived home in Richmond in Mid-March of 1917, but the soldiers were not released from active duty. Instead, they were immediately assigned to patrol rail yards, bridges, dams and other vital infrastructure against sabotage by "enemy agents." </a:t>
            </a:r>
            <a:endParaRPr lang="en-US" dirty="0" smtClean="0"/>
          </a:p>
          <a:p>
            <a:endParaRPr lang="en-US" dirty="0"/>
          </a:p>
          <a:p>
            <a:endParaRPr lang="en-US" dirty="0" smtClean="0"/>
          </a:p>
          <a:p>
            <a:r>
              <a:rPr lang="en-US" dirty="0" smtClean="0"/>
              <a:t>Note: the medal with the green ribbon and yellow stripe was issued to all  Guardsmen who served on the Mexican border. The other medal is for the soldiers who actually crossed the Rio Grande and served in Mexico.</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11</a:t>
            </a:fld>
            <a:endParaRPr lang="en-US"/>
          </a:p>
        </p:txBody>
      </p:sp>
    </p:spTree>
    <p:extLst>
      <p:ext uri="{BB962C8B-B14F-4D97-AF65-F5344CB8AC3E}">
        <p14:creationId xmlns:p14="http://schemas.microsoft.com/office/powerpoint/2010/main" val="157134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 was declared on 6 April 1917 against Germany. With fears of German saboteurs and  </a:t>
            </a:r>
            <a:r>
              <a:rPr lang="en-US" dirty="0" err="1" smtClean="0"/>
              <a:t>spys</a:t>
            </a:r>
            <a:r>
              <a:rPr lang="en-US" dirty="0" smtClean="0"/>
              <a:t> everywhere/ </a:t>
            </a:r>
          </a:p>
          <a:p>
            <a:endParaRPr lang="en-US" dirty="0"/>
          </a:p>
          <a:p>
            <a:r>
              <a:rPr lang="en-US" dirty="0" smtClean="0"/>
              <a:t>Note: Some of the African American National Guard units  were activated to provide security in Washington DC because  it was assumed there were no Germans serving in those units.</a:t>
            </a:r>
          </a:p>
          <a:p>
            <a:endParaRPr lang="en-US" dirty="0"/>
          </a:p>
          <a:p>
            <a:r>
              <a:rPr lang="en-US" dirty="0"/>
              <a:t>America declared war on Germany on 6 April 1917. By July the Virginia Guard was mobilized and moved to Camp McClellan, Alabama. Two Companies of Coastal Artillerymen were assigned to the 42</a:t>
            </a:r>
            <a:r>
              <a:rPr lang="en-US" baseline="30000" dirty="0"/>
              <a:t>nd</a:t>
            </a:r>
            <a:r>
              <a:rPr lang="en-US" dirty="0"/>
              <a:t> “Rainbow” Division and would serve there for the entire war.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12</a:t>
            </a:fld>
            <a:endParaRPr lang="en-US"/>
          </a:p>
        </p:txBody>
      </p:sp>
    </p:spTree>
    <p:extLst>
      <p:ext uri="{BB962C8B-B14F-4D97-AF65-F5344CB8AC3E}">
        <p14:creationId xmlns:p14="http://schemas.microsoft.com/office/powerpoint/2010/main" val="396249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CB4F4-CE48-4B7F-AFD9-D0E6AC2B7D98}" type="slidenum">
              <a:rPr lang="en-US" smtClean="0"/>
              <a:pPr/>
              <a:t>13</a:t>
            </a:fld>
            <a:endParaRPr lang="en-US"/>
          </a:p>
        </p:txBody>
      </p:sp>
    </p:spTree>
    <p:extLst>
      <p:ext uri="{BB962C8B-B14F-4D97-AF65-F5344CB8AC3E}">
        <p14:creationId xmlns:p14="http://schemas.microsoft.com/office/powerpoint/2010/main" val="3471320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National Guard camp sites are mainly in the south because the Guard units have tents and could camp out while training. </a:t>
            </a:r>
          </a:p>
          <a:p>
            <a:endParaRPr lang="en-US" dirty="0"/>
          </a:p>
          <a:p>
            <a:r>
              <a:rPr lang="en-US" dirty="0" smtClean="0"/>
              <a:t>The National Army camp sites  required  buildings to  house the new draftees</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14</a:t>
            </a:fld>
            <a:endParaRPr lang="en-US"/>
          </a:p>
        </p:txBody>
      </p:sp>
    </p:spTree>
    <p:extLst>
      <p:ext uri="{BB962C8B-B14F-4D97-AF65-F5344CB8AC3E}">
        <p14:creationId xmlns:p14="http://schemas.microsoft.com/office/powerpoint/2010/main" val="28418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Camp McClellan in Alabama, a southern post named for Union General George B. McClellan. Camp McClellan, located near Anniston, Alabama was established on 18 July 1917 as one of the many of training bases that were rapidly being constructed throughout the country to train America's Army for service in France. </a:t>
            </a:r>
            <a:endParaRPr lang="en-US" dirty="0" smtClean="0"/>
          </a:p>
          <a:p>
            <a:endParaRPr lang="en-US" dirty="0"/>
          </a:p>
          <a:p>
            <a:endParaRPr lang="en-US" dirty="0" smtClean="0"/>
          </a:p>
          <a:p>
            <a:r>
              <a:rPr lang="en-US" dirty="0" smtClean="0"/>
              <a:t>Like </a:t>
            </a:r>
            <a:r>
              <a:rPr lang="en-US" dirty="0"/>
              <a:t>the other training sites, Camp McClellan was comprised of hurriedly built buildings for headquarters, supply rooms, mess halls, latrines, and showers. </a:t>
            </a:r>
            <a:r>
              <a:rPr lang="en-US" dirty="0" smtClean="0"/>
              <a:t> The soldiers in the units had to use their tents as barracks.</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15</a:t>
            </a:fld>
            <a:endParaRPr lang="en-US"/>
          </a:p>
        </p:txBody>
      </p:sp>
    </p:spTree>
    <p:extLst>
      <p:ext uri="{BB962C8B-B14F-4D97-AF65-F5344CB8AC3E}">
        <p14:creationId xmlns:p14="http://schemas.microsoft.com/office/powerpoint/2010/main" val="1803183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form there were 28,000 soldiers and officers assigned to the  29</a:t>
            </a:r>
            <a:r>
              <a:rPr lang="en-US" baseline="30000" dirty="0" smtClean="0"/>
              <a:t>th</a:t>
            </a:r>
            <a:r>
              <a:rPr lang="en-US" dirty="0" smtClean="0"/>
              <a:t> Division</a:t>
            </a:r>
          </a:p>
          <a:p>
            <a:r>
              <a:rPr lang="en-US" dirty="0"/>
              <a:t>A fully equipped and manned American division placed 17,666 rifles, 72 field artillery pieces, and 260 machine guns in the field. Overseeing and commanding this massive organization was a major general and 978 other officers</a:t>
            </a:r>
            <a:endParaRPr lang="en-US" dirty="0" smtClean="0"/>
          </a:p>
          <a:p>
            <a:endParaRPr lang="en-US" dirty="0"/>
          </a:p>
          <a:p>
            <a:r>
              <a:rPr lang="en-US" dirty="0" smtClean="0"/>
              <a:t>The 29</a:t>
            </a:r>
            <a:r>
              <a:rPr lang="en-US" baseline="30000" dirty="0" smtClean="0"/>
              <a:t>th</a:t>
            </a:r>
            <a:r>
              <a:rPr lang="en-US" dirty="0" smtClean="0"/>
              <a:t> was comprised of National Guard soldiers from Virginia, Maryland, Delaware ,and New Jersey </a:t>
            </a:r>
          </a:p>
          <a:p>
            <a:endParaRPr lang="en-US" dirty="0"/>
          </a:p>
          <a:p>
            <a:r>
              <a:rPr lang="en-US" dirty="0"/>
              <a:t>At McClellan, the Army combined the Virginia infantry regiments into one large regiment and redesignated it as the 116th Infantry, 29th Division. Virginia’s field artillery units were consolidated into the 111th Field Artillery, 29th Division. The 1</a:t>
            </a:r>
            <a:r>
              <a:rPr lang="en-US" baseline="30000" dirty="0"/>
              <a:t>st</a:t>
            </a:r>
            <a:r>
              <a:rPr lang="en-US" dirty="0"/>
              <a:t> Virginia Cavalry was redesignated as the 104th Ammunition Train, 29th Division.</a:t>
            </a:r>
          </a:p>
          <a:p>
            <a:r>
              <a:rPr lang="en-US" dirty="0"/>
              <a:t>While at McClellan the 29th Division, composed of Guard units from Delaware, Maryland, New Jersey and Virginia, adopted the nickname it still carries today, “Blue and Gray.” </a:t>
            </a:r>
            <a:endParaRPr lang="en-US" dirty="0">
              <a:effectLst/>
            </a:endParaRPr>
          </a:p>
        </p:txBody>
      </p:sp>
      <p:sp>
        <p:nvSpPr>
          <p:cNvPr id="4" name="Slide Number Placeholder 3"/>
          <p:cNvSpPr>
            <a:spLocks noGrp="1"/>
          </p:cNvSpPr>
          <p:nvPr>
            <p:ph type="sldNum" sz="quarter" idx="10"/>
          </p:nvPr>
        </p:nvSpPr>
        <p:spPr/>
        <p:txBody>
          <a:bodyPr/>
          <a:lstStyle/>
          <a:p>
            <a:fld id="{D32EB699-C771-4B36-9A7B-0A746CAE4CB1}" type="slidenum">
              <a:rPr lang="en-US" smtClean="0"/>
              <a:pPr/>
              <a:t>16</a:t>
            </a:fld>
            <a:endParaRPr lang="en-US"/>
          </a:p>
        </p:txBody>
      </p:sp>
    </p:spTree>
    <p:extLst>
      <p:ext uri="{BB962C8B-B14F-4D97-AF65-F5344CB8AC3E}">
        <p14:creationId xmlns:p14="http://schemas.microsoft.com/office/powerpoint/2010/main" val="4089640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29</a:t>
            </a:r>
            <a:r>
              <a:rPr lang="en-US" baseline="30000" dirty="0" smtClean="0"/>
              <a:t>th</a:t>
            </a:r>
            <a:r>
              <a:rPr lang="en-US" dirty="0" smtClean="0"/>
              <a:t> was part of the Meuse-Argonne Campaign—the largest land battle in American history—there were 1.2 Million American soldiers in battler along with many thousands of logistical support soldiers.</a:t>
            </a:r>
          </a:p>
          <a:p>
            <a:endParaRPr lang="en-US" dirty="0"/>
          </a:p>
          <a:p>
            <a:r>
              <a:rPr lang="en-US" dirty="0"/>
              <a:t>On 8 October 1918, the 29th was an assault element in the great Meuse Argonne Offensive. In late October, the 29th was pulled out of the line to rest and prepare for the next attack. This attack was not needed as the war ended on 11 November 1918 with the Armistice. </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17</a:t>
            </a:fld>
            <a:endParaRPr lang="en-US"/>
          </a:p>
        </p:txBody>
      </p:sp>
    </p:spTree>
    <p:extLst>
      <p:ext uri="{BB962C8B-B14F-4D97-AF65-F5344CB8AC3E}">
        <p14:creationId xmlns:p14="http://schemas.microsoft.com/office/powerpoint/2010/main" val="2398732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Adjutant General of Virginia, Gardner S. Waller (on right) shows the Governor how to aim  a rifle.</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18</a:t>
            </a:fld>
            <a:endParaRPr lang="en-US"/>
          </a:p>
        </p:txBody>
      </p:sp>
    </p:spTree>
    <p:extLst>
      <p:ext uri="{BB962C8B-B14F-4D97-AF65-F5344CB8AC3E}">
        <p14:creationId xmlns:p14="http://schemas.microsoft.com/office/powerpoint/2010/main" val="169421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lean interwar period, the Guard was again needed for the Second World War.</a:t>
            </a:r>
            <a:r>
              <a:rPr lang="en-US" b="1" dirty="0"/>
              <a:t> </a:t>
            </a:r>
            <a:r>
              <a:rPr lang="en-US" dirty="0"/>
              <a:t>The 29th trained at Fort Meade and then reorganized, losing the 176</a:t>
            </a:r>
            <a:r>
              <a:rPr lang="en-US" baseline="30000" dirty="0"/>
              <a:t>th</a:t>
            </a:r>
            <a:r>
              <a:rPr lang="en-US" dirty="0"/>
              <a:t> Infantry and the 29</a:t>
            </a:r>
            <a:r>
              <a:rPr lang="en-US" baseline="30000" dirty="0"/>
              <a:t>th</a:t>
            </a:r>
            <a:r>
              <a:rPr lang="en-US" dirty="0"/>
              <a:t> Tank Company to other units. The 116th remained in the 29th along with two Maryland infantry regiments. The 111th Field Artillery Regiment was broken into two parts; the 111th Field Artillery Battalion and the 227th Field Artillery Battalion,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19</a:t>
            </a:fld>
            <a:endParaRPr lang="en-US"/>
          </a:p>
        </p:txBody>
      </p:sp>
    </p:spTree>
    <p:extLst>
      <p:ext uri="{BB962C8B-B14F-4D97-AF65-F5344CB8AC3E}">
        <p14:creationId xmlns:p14="http://schemas.microsoft.com/office/powerpoint/2010/main" val="3648114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short history:</a:t>
            </a:r>
          </a:p>
          <a:p>
            <a:endParaRPr lang="en-US" dirty="0"/>
          </a:p>
          <a:p>
            <a:r>
              <a:rPr lang="en-US" b="1" dirty="0"/>
              <a:t>The Civil War (1861-1865) and Spanish American War (1898-1899): </a:t>
            </a:r>
            <a:r>
              <a:rPr lang="en-US" dirty="0"/>
              <a:t>Virginia</a:t>
            </a:r>
            <a:r>
              <a:rPr lang="en-US" b="1" dirty="0"/>
              <a:t> </a:t>
            </a:r>
            <a:r>
              <a:rPr lang="en-US" dirty="0"/>
              <a:t>joined the Confederacy on 17 April 1861. The most famous Virginia Guardsman of the war was Thomas Jackson. From his brigade’s heroic stand at the Battle of Manassas the title of “Stonewall Brigade” was awarded to the Virginia Militia and still used today for the 116th Infantry. Robert E. Lee surrendered the Army of Northern Virginia at Appomattox Court House on 9 April 1865. After the Civil War the country and state were at peace until the Spanish American War. Virginia provided regiments of militia including, for the first time, a regiment of African-American militia. After the wars, Virginia militiamen served in state duty for riot control and law enforcement.</a:t>
            </a:r>
          </a:p>
          <a:p>
            <a:endParaRPr lang="en-US" dirty="0" smtClean="0"/>
          </a:p>
          <a:p>
            <a:r>
              <a:rPr lang="en-US" dirty="0" smtClean="0"/>
              <a:t>Points to note</a:t>
            </a:r>
          </a:p>
          <a:p>
            <a:r>
              <a:rPr lang="en-US" dirty="0" smtClean="0"/>
              <a:t>1. For many years, the 116</a:t>
            </a:r>
            <a:r>
              <a:rPr lang="en-US" baseline="30000" dirty="0" smtClean="0"/>
              <a:t>th</a:t>
            </a:r>
            <a:r>
              <a:rPr lang="en-US" dirty="0" smtClean="0"/>
              <a:t> retained the nickname of the Stonewall Brigade but this will be changing  to reflect the movement away from Confederate/Civil War names and </a:t>
            </a:r>
            <a:r>
              <a:rPr lang="en-US" dirty="0" err="1" smtClean="0"/>
              <a:t>symbology</a:t>
            </a:r>
            <a:r>
              <a:rPr lang="en-US" dirty="0" smtClean="0"/>
              <a:t>.</a:t>
            </a:r>
            <a:endParaRPr lang="en-US" dirty="0" smtClean="0"/>
          </a:p>
          <a:p>
            <a:endParaRPr lang="en-US" dirty="0"/>
          </a:p>
          <a:p>
            <a:r>
              <a:rPr lang="en-US" dirty="0" smtClean="0"/>
              <a:t>2. Virginia is one of the few states that had African American National Guard units and the armory for the Richmond units is still standing today as the African-American History Museum on Leigh Street.</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2</a:t>
            </a:fld>
            <a:endParaRPr lang="en-US"/>
          </a:p>
        </p:txBody>
      </p:sp>
    </p:spTree>
    <p:extLst>
      <p:ext uri="{BB962C8B-B14F-4D97-AF65-F5344CB8AC3E}">
        <p14:creationId xmlns:p14="http://schemas.microsoft.com/office/powerpoint/2010/main" val="496922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29th arrived in Britain in October 1942 and began training. The morning of 6 June 1944, to be known forever as “D-Day,” saw the largest invasion in history launched against five beaches on the coast of Normandy, France. One beach, codenamed “Omaha,” will always be remembered in Virginia history as “bloody Omaha” due to the more than 800 members of the 116th Infantry who were killed, wounded or missing during the amphibious assault. The 111th also took part on D-Day and lost most of their equipment in the attack. A total of 32 members of the 111th died trying to gain a foothold on Omaha Beach.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20</a:t>
            </a:fld>
            <a:endParaRPr lang="en-US"/>
          </a:p>
        </p:txBody>
      </p:sp>
    </p:spTree>
    <p:extLst>
      <p:ext uri="{BB962C8B-B14F-4D97-AF65-F5344CB8AC3E}">
        <p14:creationId xmlns:p14="http://schemas.microsoft.com/office/powerpoint/2010/main" val="3658633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CB4F4-CE48-4B7F-AFD9-D0E6AC2B7D98}" type="slidenum">
              <a:rPr lang="en-US" smtClean="0"/>
              <a:pPr/>
              <a:t>21</a:t>
            </a:fld>
            <a:endParaRPr lang="en-US"/>
          </a:p>
        </p:txBody>
      </p:sp>
    </p:spTree>
    <p:extLst>
      <p:ext uri="{BB962C8B-B14F-4D97-AF65-F5344CB8AC3E}">
        <p14:creationId xmlns:p14="http://schemas.microsoft.com/office/powerpoint/2010/main" val="3328239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CB4F4-CE48-4B7F-AFD9-D0E6AC2B7D98}" type="slidenum">
              <a:rPr lang="en-US" smtClean="0"/>
              <a:pPr/>
              <a:t>22</a:t>
            </a:fld>
            <a:endParaRPr lang="en-US"/>
          </a:p>
        </p:txBody>
      </p:sp>
    </p:spTree>
    <p:extLst>
      <p:ext uri="{BB962C8B-B14F-4D97-AF65-F5344CB8AC3E}">
        <p14:creationId xmlns:p14="http://schemas.microsoft.com/office/powerpoint/2010/main" val="3311318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CB4F4-CE48-4B7F-AFD9-D0E6AC2B7D98}" type="slidenum">
              <a:rPr lang="en-US" smtClean="0"/>
              <a:pPr/>
              <a:t>23</a:t>
            </a:fld>
            <a:endParaRPr lang="en-US"/>
          </a:p>
        </p:txBody>
      </p:sp>
    </p:spTree>
    <p:extLst>
      <p:ext uri="{BB962C8B-B14F-4D97-AF65-F5344CB8AC3E}">
        <p14:creationId xmlns:p14="http://schemas.microsoft.com/office/powerpoint/2010/main" val="3273650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8CB4F4-CE48-4B7F-AFD9-D0E6AC2B7D98}" type="slidenum">
              <a:rPr lang="en-US" smtClean="0"/>
              <a:pPr/>
              <a:t>24</a:t>
            </a:fld>
            <a:endParaRPr lang="en-US"/>
          </a:p>
        </p:txBody>
      </p:sp>
    </p:spTree>
    <p:extLst>
      <p:ext uri="{BB962C8B-B14F-4D97-AF65-F5344CB8AC3E}">
        <p14:creationId xmlns:p14="http://schemas.microsoft.com/office/powerpoint/2010/main" val="68946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22 </a:t>
            </a:r>
            <a:r>
              <a:rPr lang="en-US" dirty="0" smtClean="0"/>
              <a:t>August 1944 , </a:t>
            </a:r>
            <a:r>
              <a:rPr lang="en-US" dirty="0"/>
              <a:t>the division was loaded onto trucks and headed westward into France's Brittany region. For some of the senior officers and NCOs of the 29th, it was the equivalent of entering a time warp. In 1918, much of the division had landed at the port of Brest before moving on to their first taste of the front lines in the Alsace region. </a:t>
            </a:r>
            <a:endParaRPr lang="en-US" dirty="0" smtClean="0"/>
          </a:p>
          <a:p>
            <a:r>
              <a:rPr lang="en-US" dirty="0" smtClean="0"/>
              <a:t>The </a:t>
            </a:r>
            <a:r>
              <a:rPr lang="en-US" dirty="0"/>
              <a:t>quick movement of Patton’s forces through the area had cut off a number of German units in and around the city and port complex of Brest. The 29</a:t>
            </a:r>
            <a:r>
              <a:rPr lang="en-US" baseline="30000" dirty="0"/>
              <a:t>th</a:t>
            </a:r>
            <a:r>
              <a:rPr lang="en-US" dirty="0"/>
              <a:t> had been chosen to take back the city of Brest from the German force that had been isolated there.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25</a:t>
            </a:fld>
            <a:endParaRPr lang="en-US"/>
          </a:p>
        </p:txBody>
      </p:sp>
    </p:spTree>
    <p:extLst>
      <p:ext uri="{BB962C8B-B14F-4D97-AF65-F5344CB8AC3E}">
        <p14:creationId xmlns:p14="http://schemas.microsoft.com/office/powerpoint/2010/main" val="412423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a:t>
            </a:r>
            <a:r>
              <a:rPr lang="en-US" dirty="0"/>
              <a:t>29</a:t>
            </a:r>
            <a:r>
              <a:rPr lang="en-US" baseline="30000" dirty="0"/>
              <a:t>th </a:t>
            </a:r>
            <a:r>
              <a:rPr lang="en-US" dirty="0"/>
              <a:t>Division, with the U.S. 8</a:t>
            </a:r>
            <a:r>
              <a:rPr lang="en-US" baseline="30000" dirty="0"/>
              <a:t>th</a:t>
            </a:r>
            <a:r>
              <a:rPr lang="en-US" dirty="0"/>
              <a:t> Infantry Division on their left flank, continued to gnaw away at the German strong points. </a:t>
            </a:r>
            <a:endParaRPr lang="en-US" dirty="0" smtClean="0"/>
          </a:p>
          <a:p>
            <a:r>
              <a:rPr lang="en-US" dirty="0" smtClean="0"/>
              <a:t>Working </a:t>
            </a:r>
            <a:r>
              <a:rPr lang="en-US" dirty="0"/>
              <a:t>with artillery support whenever possible, and making unsupported attacks when necessary, the 115</a:t>
            </a:r>
            <a:r>
              <a:rPr lang="en-US" baseline="30000" dirty="0"/>
              <a:t>th</a:t>
            </a:r>
            <a:r>
              <a:rPr lang="en-US" dirty="0"/>
              <a:t> continued to drive towards the outskirts of the city itself. </a:t>
            </a:r>
            <a:endParaRPr lang="en-US" dirty="0" smtClean="0"/>
          </a:p>
          <a:p>
            <a:endParaRPr lang="en-US" dirty="0"/>
          </a:p>
          <a:p>
            <a:r>
              <a:rPr lang="en-US" dirty="0" smtClean="0"/>
              <a:t>By </a:t>
            </a:r>
            <a:r>
              <a:rPr lang="en-US" dirty="0"/>
              <a:t>9 September, the 115</a:t>
            </a:r>
            <a:r>
              <a:rPr lang="en-US" baseline="30000" dirty="0"/>
              <a:t>th</a:t>
            </a:r>
            <a:r>
              <a:rPr lang="en-US" dirty="0"/>
              <a:t> had made the deepest penetration into “Fortress Brest,” but it had come at a high price; from 24 August to 10 September, the </a:t>
            </a:r>
            <a:r>
              <a:rPr lang="en-US" dirty="0" smtClean="0"/>
              <a:t>regiment </a:t>
            </a:r>
            <a:r>
              <a:rPr lang="en-US" dirty="0"/>
              <a:t>had suffered 115 dead and 382 wounded</a:t>
            </a:r>
            <a:r>
              <a:rPr lang="en-US" dirty="0" smtClean="0"/>
              <a:t>.</a:t>
            </a:r>
          </a:p>
          <a:p>
            <a:endParaRPr lang="en-US" dirty="0"/>
          </a:p>
          <a:p>
            <a:r>
              <a:rPr lang="en-US" dirty="0" smtClean="0"/>
              <a:t>By 18 </a:t>
            </a:r>
            <a:r>
              <a:rPr lang="en-US" dirty="0"/>
              <a:t>September, even the most determined German defenders had finally had enough and began to surrender. Throughout the 29</a:t>
            </a:r>
            <a:r>
              <a:rPr lang="en-US" baseline="30000" dirty="0"/>
              <a:t>th</a:t>
            </a:r>
            <a:r>
              <a:rPr lang="en-US" dirty="0"/>
              <a:t>’s sectors, the Guardsmen cautiously watched the approach of Germans with white flags. By 11 a.m., the fighting was over and the surviving Germans began to file out of their fortifications. </a:t>
            </a:r>
            <a:endParaRPr lang="en-US" dirty="0" smtClean="0"/>
          </a:p>
          <a:p>
            <a:endParaRPr lang="en-US" dirty="0"/>
          </a:p>
          <a:p>
            <a:r>
              <a:rPr lang="en-US" dirty="0" smtClean="0"/>
              <a:t>General </a:t>
            </a:r>
            <a:r>
              <a:rPr lang="en-US" dirty="0" err="1"/>
              <a:t>Ramke</a:t>
            </a:r>
            <a:r>
              <a:rPr lang="en-US" dirty="0"/>
              <a:t>, the German commander managed to escape across the bay to the </a:t>
            </a:r>
            <a:r>
              <a:rPr lang="en-US" dirty="0" err="1"/>
              <a:t>Crozen</a:t>
            </a:r>
            <a:r>
              <a:rPr lang="en-US" dirty="0"/>
              <a:t> Peninsula. He was captured there the next day by the 8</a:t>
            </a:r>
            <a:r>
              <a:rPr lang="en-US" baseline="30000" dirty="0"/>
              <a:t>th</a:t>
            </a:r>
            <a:r>
              <a:rPr lang="en-US" dirty="0"/>
              <a:t> Infantry Division. </a:t>
            </a:r>
            <a:endParaRPr lang="en-US" dirty="0" smtClean="0"/>
          </a:p>
          <a:p>
            <a:endParaRPr lang="en-US" dirty="0"/>
          </a:p>
          <a:p>
            <a:r>
              <a:rPr lang="en-US" dirty="0" smtClean="0"/>
              <a:t>Ironically </a:t>
            </a:r>
            <a:r>
              <a:rPr lang="en-US" dirty="0"/>
              <a:t>enough, the American officer sent to take </a:t>
            </a:r>
            <a:r>
              <a:rPr lang="en-US" dirty="0" err="1"/>
              <a:t>Ramke’s</a:t>
            </a:r>
            <a:r>
              <a:rPr lang="en-US" dirty="0"/>
              <a:t> surrender was Brigadier General Charles Canham, former commander of the 116</a:t>
            </a:r>
            <a:r>
              <a:rPr lang="en-US" baseline="30000" dirty="0"/>
              <a:t>th</a:t>
            </a:r>
            <a:r>
              <a:rPr lang="en-US" dirty="0"/>
              <a:t> Infantry Regiment, and now the assistant commander of the 8</a:t>
            </a:r>
            <a:r>
              <a:rPr lang="en-US" baseline="30000" dirty="0"/>
              <a:t>th</a:t>
            </a:r>
            <a:r>
              <a:rPr lang="en-US" dirty="0"/>
              <a:t> Infantry Division. When the rank-conscious </a:t>
            </a:r>
            <a:r>
              <a:rPr lang="en-US" dirty="0" err="1"/>
              <a:t>Ramke</a:t>
            </a:r>
            <a:r>
              <a:rPr lang="en-US" dirty="0"/>
              <a:t> arrogantly demanded to see </a:t>
            </a:r>
            <a:r>
              <a:rPr lang="en-US" dirty="0" err="1"/>
              <a:t>Canham’s</a:t>
            </a:r>
            <a:r>
              <a:rPr lang="en-US" dirty="0"/>
              <a:t> credentials before surrendering to him, Canham merely pointed to the American infantrymen standing nearby and said, "These are my credentials."</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26</a:t>
            </a:fld>
            <a:endParaRPr lang="en-US"/>
          </a:p>
        </p:txBody>
      </p:sp>
    </p:spTree>
    <p:extLst>
      <p:ext uri="{BB962C8B-B14F-4D97-AF65-F5344CB8AC3E}">
        <p14:creationId xmlns:p14="http://schemas.microsoft.com/office/powerpoint/2010/main" val="3675987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move east commenced early on the morning of 24 September. The division was split into two groups. Some seven thousand of the soldiers would make the trip by train, while the rest would travel in long truck convoys. </a:t>
            </a:r>
            <a:endParaRPr lang="en-US" dirty="0" smtClean="0"/>
          </a:p>
          <a:p>
            <a:endParaRPr lang="en-US" dirty="0"/>
          </a:p>
          <a:p>
            <a:r>
              <a:rPr lang="en-US" dirty="0"/>
              <a:t>By the end of September, the division was moving into defensive positions on the Dutch-German border. Their new mission was to relieve other U.S. Army units thus allowing them to move south, and join in the fighting taking place around the German city of Aachen.</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27</a:t>
            </a:fld>
            <a:endParaRPr lang="en-US"/>
          </a:p>
        </p:txBody>
      </p:sp>
    </p:spTree>
    <p:extLst>
      <p:ext uri="{BB962C8B-B14F-4D97-AF65-F5344CB8AC3E}">
        <p14:creationId xmlns:p14="http://schemas.microsoft.com/office/powerpoint/2010/main" val="1295044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November 1944 found the 29</a:t>
            </a:r>
            <a:r>
              <a:rPr lang="en-US" baseline="30000" dirty="0"/>
              <a:t>th</a:t>
            </a:r>
            <a:r>
              <a:rPr lang="en-US" dirty="0"/>
              <a:t> holding a portion of the frontline facing eastward into the German Rhineland. </a:t>
            </a:r>
            <a:endParaRPr lang="en-US" dirty="0" smtClean="0"/>
          </a:p>
          <a:p>
            <a:endParaRPr lang="en-US" dirty="0"/>
          </a:p>
          <a:p>
            <a:r>
              <a:rPr lang="en-US" dirty="0"/>
              <a:t>While it appeared that the Americans on the </a:t>
            </a:r>
            <a:r>
              <a:rPr lang="en-US" dirty="0" err="1"/>
              <a:t>Roer</a:t>
            </a:r>
            <a:r>
              <a:rPr lang="en-US" dirty="0"/>
              <a:t> plain were finally gaining the upper hand, a particularly nasty battle broke out in the town of </a:t>
            </a:r>
            <a:r>
              <a:rPr lang="en-US" dirty="0" err="1"/>
              <a:t>Bourheim</a:t>
            </a:r>
            <a:r>
              <a:rPr lang="en-US" dirty="0"/>
              <a:t>. Several of the 175</a:t>
            </a:r>
            <a:r>
              <a:rPr lang="en-US" baseline="30000" dirty="0"/>
              <a:t>th</a:t>
            </a:r>
            <a:r>
              <a:rPr lang="en-US" dirty="0"/>
              <a:t>’s infantry companies were overrun while attempting to defend the recently captured town</a:t>
            </a:r>
            <a:r>
              <a:rPr lang="en-US" dirty="0" smtClean="0"/>
              <a:t>.</a:t>
            </a:r>
          </a:p>
          <a:p>
            <a:endParaRPr lang="en-US" dirty="0" smtClean="0"/>
          </a:p>
          <a:p>
            <a:r>
              <a:rPr lang="en-US" dirty="0"/>
              <a:t>While the fighting around Bastogne and on the sidewalls of the Bulge was increasing, the 29</a:t>
            </a:r>
            <a:r>
              <a:rPr lang="en-US" baseline="30000" dirty="0"/>
              <a:t>th</a:t>
            </a:r>
            <a:r>
              <a:rPr lang="en-US" dirty="0"/>
              <a:t> experienced a comparatively peaceful and uneventful Christmas Day.</a:t>
            </a:r>
          </a:p>
          <a:p>
            <a:r>
              <a:rPr lang="en-US" dirty="0"/>
              <a:t>Gerhardt was a far too aggressive leader to let his division spend all of their time in winter quarters and writing letters home. The 29</a:t>
            </a:r>
            <a:r>
              <a:rPr lang="en-US" baseline="30000" dirty="0"/>
              <a:t>th</a:t>
            </a:r>
            <a:r>
              <a:rPr lang="en-US" dirty="0"/>
              <a:t> constantly sent small patrols across the river to reconnoiter the enemy’s positions and in an attempt to glean some intelligence into their planning. At least sixty patrols from the 29</a:t>
            </a:r>
            <a:r>
              <a:rPr lang="en-US" baseline="30000" dirty="0"/>
              <a:t>th</a:t>
            </a:r>
            <a:r>
              <a:rPr lang="en-US" dirty="0"/>
              <a:t> braved the cold weather and German outposts to cross the </a:t>
            </a:r>
            <a:r>
              <a:rPr lang="en-US" dirty="0" err="1"/>
              <a:t>Roer</a:t>
            </a:r>
            <a:r>
              <a:rPr lang="en-US" dirty="0"/>
              <a:t> and scout for information during this period while the Battle of the Bulge continued</a:t>
            </a:r>
            <a:r>
              <a:rPr lang="en-US" dirty="0" smtClean="0"/>
              <a:t>.</a:t>
            </a:r>
          </a:p>
          <a:p>
            <a:endParaRPr lang="en-US" dirty="0"/>
          </a:p>
          <a:p>
            <a:r>
              <a:rPr lang="en-US" dirty="0"/>
              <a:t>On the morning of 23 February, they did. Using lightly armored amphibious vehicles known as “Alligators,” and some assault boats, the 115</a:t>
            </a:r>
            <a:r>
              <a:rPr lang="en-US" baseline="30000" dirty="0"/>
              <a:t>th</a:t>
            </a:r>
            <a:r>
              <a:rPr lang="en-US" dirty="0"/>
              <a:t> and 175</a:t>
            </a:r>
            <a:r>
              <a:rPr lang="en-US" baseline="30000" dirty="0"/>
              <a:t>th</a:t>
            </a:r>
            <a:r>
              <a:rPr lang="en-US" dirty="0"/>
              <a:t> finally crossed the </a:t>
            </a:r>
            <a:r>
              <a:rPr lang="en-US" dirty="0" err="1"/>
              <a:t>Roer</a:t>
            </a:r>
            <a:r>
              <a:rPr lang="en-US" dirty="0"/>
              <a:t> River.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28</a:t>
            </a:fld>
            <a:endParaRPr lang="en-US"/>
          </a:p>
        </p:txBody>
      </p:sp>
    </p:spTree>
    <p:extLst>
      <p:ext uri="{BB962C8B-B14F-4D97-AF65-F5344CB8AC3E}">
        <p14:creationId xmlns:p14="http://schemas.microsoft.com/office/powerpoint/2010/main" val="33524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quickly now, the 29th continued its northward trek. </a:t>
            </a:r>
            <a:endParaRPr lang="en-US" dirty="0" smtClean="0"/>
          </a:p>
          <a:p>
            <a:endParaRPr lang="en-US" dirty="0"/>
          </a:p>
          <a:p>
            <a:r>
              <a:rPr lang="en-US" dirty="0" smtClean="0"/>
              <a:t>By </a:t>
            </a:r>
            <a:r>
              <a:rPr lang="en-US" dirty="0"/>
              <a:t>the end of the month, they were outside their goal, the large industrial city of München-Gladbach. In a flanking maneuver, the 116</a:t>
            </a:r>
            <a:r>
              <a:rPr lang="en-US" baseline="30000" dirty="0"/>
              <a:t>th</a:t>
            </a:r>
            <a:r>
              <a:rPr lang="en-US" dirty="0"/>
              <a:t> moved to cut off the city from reinforcements, while the 175</a:t>
            </a:r>
            <a:r>
              <a:rPr lang="en-US" baseline="30000" dirty="0"/>
              <a:t>th</a:t>
            </a:r>
            <a:r>
              <a:rPr lang="en-US" dirty="0"/>
              <a:t> moved directly into the center of town. </a:t>
            </a:r>
            <a:endParaRPr lang="en-US" dirty="0" smtClean="0"/>
          </a:p>
          <a:p>
            <a:endParaRPr lang="en-US" dirty="0"/>
          </a:p>
          <a:p>
            <a:r>
              <a:rPr lang="en-US" dirty="0" smtClean="0"/>
              <a:t>The </a:t>
            </a:r>
            <a:r>
              <a:rPr lang="en-US" dirty="0"/>
              <a:t>act of capturing the city had two immediate benefits for the victorious but tired riflemen of the 29</a:t>
            </a:r>
            <a:r>
              <a:rPr lang="en-US" baseline="30000" dirty="0"/>
              <a:t>th</a:t>
            </a:r>
            <a:r>
              <a:rPr lang="en-US" dirty="0"/>
              <a:t>. </a:t>
            </a:r>
            <a:endParaRPr lang="en-US" dirty="0" smtClean="0"/>
          </a:p>
          <a:p>
            <a:endParaRPr lang="en-US" dirty="0"/>
          </a:p>
          <a:p>
            <a:r>
              <a:rPr lang="en-US" dirty="0" smtClean="0"/>
              <a:t>The </a:t>
            </a:r>
            <a:r>
              <a:rPr lang="en-US" dirty="0"/>
              <a:t>overnight accommodations in a large German city were certainly more luxurious than what they were accustomed to. More importantly, the advance of other U.S. units past the city had pushed the 29th out of the front lines and into a rear echelon reserve. </a:t>
            </a:r>
            <a:r>
              <a:rPr lang="en-US" dirty="0" smtClean="0"/>
              <a:t>For </a:t>
            </a:r>
            <a:r>
              <a:rPr lang="en-US" dirty="0"/>
              <a:t>the first time, some of the Blue and Gray began to think that they might actually survive the war.</a:t>
            </a:r>
          </a:p>
        </p:txBody>
      </p:sp>
      <p:sp>
        <p:nvSpPr>
          <p:cNvPr id="4" name="Slide Number Placeholder 3"/>
          <p:cNvSpPr>
            <a:spLocks noGrp="1"/>
          </p:cNvSpPr>
          <p:nvPr>
            <p:ph type="sldNum" sz="quarter" idx="10"/>
          </p:nvPr>
        </p:nvSpPr>
        <p:spPr/>
        <p:txBody>
          <a:bodyPr/>
          <a:lstStyle/>
          <a:p>
            <a:fld id="{4D8CB4F4-CE48-4B7F-AFD9-D0E6AC2B7D98}" type="slidenum">
              <a:rPr lang="en-US" smtClean="0"/>
              <a:pPr/>
              <a:t>29</a:t>
            </a:fld>
            <a:endParaRPr lang="en-US"/>
          </a:p>
        </p:txBody>
      </p:sp>
    </p:spTree>
    <p:extLst>
      <p:ext uri="{BB962C8B-B14F-4D97-AF65-F5344CB8AC3E}">
        <p14:creationId xmlns:p14="http://schemas.microsoft.com/office/powerpoint/2010/main" val="24451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Modern National Guard (1903-1916):</a:t>
            </a:r>
            <a:endParaRPr lang="en-US" dirty="0"/>
          </a:p>
          <a:p>
            <a:r>
              <a:rPr lang="en-US" dirty="0"/>
              <a:t>During the Spanish American War many problems in the existing State Militia system became obvious to all. In 1903 Congress enacted the first of several laws changing how the volunteer system would function. Among the provisions was a mandate that Guardsmen had to drill a minimum of 48 periods a year along with 15 days of “annual training.” Enlisted men were now issued standard army uniforms and were trained to Army standards. As a requirement of the law the “Virginia Volunteers” designation was changed to “Virginia National Guard”.</a:t>
            </a:r>
          </a:p>
          <a:p>
            <a:endParaRPr lang="en-US" dirty="0" smtClean="0"/>
          </a:p>
          <a:p>
            <a:endParaRPr lang="en-US" dirty="0"/>
          </a:p>
          <a:p>
            <a:r>
              <a:rPr lang="en-US" dirty="0" smtClean="0"/>
              <a:t>Points to note:</a:t>
            </a:r>
          </a:p>
          <a:p>
            <a:pPr marL="228600" indent="-228600">
              <a:buAutoNum type="arabicPeriod"/>
            </a:pPr>
            <a:r>
              <a:rPr lang="en-US" dirty="0" smtClean="0"/>
              <a:t>This act made the pay and rank scale for the State’s national Guard units the same as active duty units</a:t>
            </a:r>
          </a:p>
          <a:p>
            <a:r>
              <a:rPr lang="en-US" dirty="0" smtClean="0"/>
              <a:t>2. From this point on the term “militia” will no longer be used.</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a:t>
            </a:fld>
            <a:endParaRPr lang="en-US"/>
          </a:p>
        </p:txBody>
      </p:sp>
    </p:spTree>
    <p:extLst>
      <p:ext uri="{BB962C8B-B14F-4D97-AF65-F5344CB8AC3E}">
        <p14:creationId xmlns:p14="http://schemas.microsoft.com/office/powerpoint/2010/main" val="661581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17 April, the 29</a:t>
            </a:r>
            <a:r>
              <a:rPr lang="en-US" baseline="30000" dirty="0"/>
              <a:t>th</a:t>
            </a:r>
            <a:r>
              <a:rPr lang="en-US" dirty="0"/>
              <a:t> was again ordered to move out. This time, the operation was to sweep in a north-easterly direction with the goal of rounding up all of the German soldiers west of the Elbe River.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30</a:t>
            </a:fld>
            <a:endParaRPr lang="en-US"/>
          </a:p>
        </p:txBody>
      </p:sp>
    </p:spTree>
    <p:extLst>
      <p:ext uri="{BB962C8B-B14F-4D97-AF65-F5344CB8AC3E}">
        <p14:creationId xmlns:p14="http://schemas.microsoft.com/office/powerpoint/2010/main" val="1484456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its </a:t>
            </a:r>
            <a:r>
              <a:rPr lang="en-US" dirty="0"/>
              <a:t>335 days in combat operations the 116th Infantry suffered 7,113 men killed, wounded or missing. The 111th Field Artillery </a:t>
            </a:r>
            <a:r>
              <a:rPr lang="en-US" dirty="0" smtClean="0"/>
              <a:t>Battalion </a:t>
            </a:r>
            <a:r>
              <a:rPr lang="en-US" dirty="0"/>
              <a:t>lost 43 men killed in action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31</a:t>
            </a:fld>
            <a:endParaRPr lang="en-US"/>
          </a:p>
        </p:txBody>
      </p:sp>
    </p:spTree>
    <p:extLst>
      <p:ext uri="{BB962C8B-B14F-4D97-AF65-F5344CB8AC3E}">
        <p14:creationId xmlns:p14="http://schemas.microsoft.com/office/powerpoint/2010/main" val="3693616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3 May, a group of Russian soldiers crossed the river and were welcomed by the 29</a:t>
            </a:r>
            <a:r>
              <a:rPr lang="en-US" baseline="30000" dirty="0"/>
              <a:t>th</a:t>
            </a:r>
            <a:r>
              <a:rPr lang="en-US" dirty="0"/>
              <a:t>. Later that evening, another group crossed and this time were led by a Russian major general. They were met by the Divisional Artillery Commander, Brigadier General William H. Sands, who presented them with gifts on behalf of General Gerhardt</a:t>
            </a:r>
            <a:r>
              <a:rPr lang="en-US" dirty="0" smtClean="0"/>
              <a:t>.</a:t>
            </a:r>
          </a:p>
          <a:p>
            <a:endParaRPr lang="en-US" dirty="0"/>
          </a:p>
          <a:p>
            <a:r>
              <a:rPr lang="en-US" dirty="0"/>
              <a:t>The 29</a:t>
            </a:r>
            <a:r>
              <a:rPr lang="en-US" baseline="30000" dirty="0"/>
              <a:t>th</a:t>
            </a:r>
            <a:r>
              <a:rPr lang="en-US" dirty="0"/>
              <a:t> was now assigned to occupy and administer the area of Northern Germany, soon to become known as the "Bremen Enclave." Bordered on the north by the North Sea, the Enclave was a large sector that included two German ports, Bremerhaven and Bremen. </a:t>
            </a:r>
            <a:endParaRPr lang="en-US" dirty="0" smtClean="0"/>
          </a:p>
          <a:p>
            <a:endParaRPr lang="en-US" dirty="0"/>
          </a:p>
          <a:p>
            <a:r>
              <a:rPr lang="en-US" dirty="0" smtClean="0"/>
              <a:t>While </a:t>
            </a:r>
            <a:r>
              <a:rPr lang="en-US" dirty="0"/>
              <a:t>in the course of moving northward to begin their duties in the Enclave, the 29</a:t>
            </a:r>
            <a:r>
              <a:rPr lang="en-US" baseline="30000" dirty="0"/>
              <a:t>th</a:t>
            </a:r>
            <a:r>
              <a:rPr lang="en-US" dirty="0"/>
              <a:t> received word that Germany would surrender the next day. The war in Europe officially ended for the American forces with the signing of the surrender documents by the German representatives on 7 May 1945. </a:t>
            </a:r>
            <a:endParaRPr lang="en-US" dirty="0" smtClean="0"/>
          </a:p>
          <a:p>
            <a:endParaRPr lang="en-US" dirty="0"/>
          </a:p>
          <a:p>
            <a:r>
              <a:rPr lang="en-US" dirty="0"/>
              <a:t>8 May 1945 has become known to the United States as V-E (Victory in Europe) Day.</a:t>
            </a:r>
          </a:p>
          <a:p>
            <a:endParaRPr lang="en-US" dirty="0"/>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32</a:t>
            </a:fld>
            <a:endParaRPr lang="en-US"/>
          </a:p>
        </p:txBody>
      </p:sp>
    </p:spTree>
    <p:extLst>
      <p:ext uri="{BB962C8B-B14F-4D97-AF65-F5344CB8AC3E}">
        <p14:creationId xmlns:p14="http://schemas.microsoft.com/office/powerpoint/2010/main" val="3742537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43 years of the Cold War, many changes occurred in the Virginia Guard including the addition of the</a:t>
            </a:r>
            <a:r>
              <a:rPr lang="en-US" b="1" dirty="0"/>
              <a:t> </a:t>
            </a:r>
            <a:r>
              <a:rPr lang="en-US" dirty="0"/>
              <a:t>149th Fighter Squadron, the Commonwealth’s first Air National Guard unit. No Virginia Guard unit fought in the Korean War or in Viet Nam but some units were activated during the Berlin Wall crisis in 1961.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33</a:t>
            </a:fld>
            <a:endParaRPr lang="en-US"/>
          </a:p>
        </p:txBody>
      </p:sp>
    </p:spTree>
    <p:extLst>
      <p:ext uri="{BB962C8B-B14F-4D97-AF65-F5344CB8AC3E}">
        <p14:creationId xmlns:p14="http://schemas.microsoft.com/office/powerpoint/2010/main" val="279421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1964, more changes took place. For the first time in many years, Guard units participated in a large scale exercise with their active Army counterparts. </a:t>
            </a:r>
          </a:p>
          <a:p>
            <a:endParaRPr lang="en-US" dirty="0" smtClean="0"/>
          </a:p>
          <a:p>
            <a:r>
              <a:rPr lang="en-US" dirty="0"/>
              <a:t>Although there were a few Guard units that served in combat, for most Guardsmen to go to Viet Nam, required them to volunteer for active duty and leave their Guard unit to serve on active duty. Perhaps as many as a thousand officers did just that during the course of the war.</a:t>
            </a:r>
          </a:p>
          <a:p>
            <a:endParaRPr lang="en-US" dirty="0" smtClean="0"/>
          </a:p>
          <a:p>
            <a:r>
              <a:rPr lang="en-US" dirty="0" smtClean="0"/>
              <a:t>African-Americans </a:t>
            </a:r>
            <a:r>
              <a:rPr lang="en-US" dirty="0"/>
              <a:t>were recruited into the Virginia Guard the late 1960s and the first female soldier joined in 1973. </a:t>
            </a:r>
          </a:p>
        </p:txBody>
      </p:sp>
      <p:sp>
        <p:nvSpPr>
          <p:cNvPr id="4" name="Slide Number Placeholder 3"/>
          <p:cNvSpPr>
            <a:spLocks noGrp="1"/>
          </p:cNvSpPr>
          <p:nvPr>
            <p:ph type="sldNum" sz="quarter" idx="10"/>
          </p:nvPr>
        </p:nvSpPr>
        <p:spPr/>
        <p:txBody>
          <a:bodyPr/>
          <a:lstStyle/>
          <a:p>
            <a:fld id="{4D8CB4F4-CE48-4B7F-AFD9-D0E6AC2B7D98}" type="slidenum">
              <a:rPr lang="en-US" smtClean="0"/>
              <a:pPr/>
              <a:t>34</a:t>
            </a:fld>
            <a:endParaRPr lang="en-US"/>
          </a:p>
        </p:txBody>
      </p:sp>
    </p:spTree>
    <p:extLst>
      <p:ext uri="{BB962C8B-B14F-4D97-AF65-F5344CB8AC3E}">
        <p14:creationId xmlns:p14="http://schemas.microsoft.com/office/powerpoint/2010/main" val="2534222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1948 the Air National Guard was formed and the units in </a:t>
            </a:r>
            <a:r>
              <a:rPr lang="en-US" dirty="0" err="1" smtClean="0"/>
              <a:t>Virgiinia</a:t>
            </a:r>
            <a:r>
              <a:rPr lang="en-US" dirty="0" smtClean="0"/>
              <a:t> were equipped with P-47 fighter aircraft.</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35</a:t>
            </a:fld>
            <a:endParaRPr lang="en-US"/>
          </a:p>
        </p:txBody>
      </p:sp>
    </p:spTree>
    <p:extLst>
      <p:ext uri="{BB962C8B-B14F-4D97-AF65-F5344CB8AC3E}">
        <p14:creationId xmlns:p14="http://schemas.microsoft.com/office/powerpoint/2010/main" val="593468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Total Force Concept was of obvious benefit to the Guard, there were also two immediate benefits to the Active Army; it not only transferred a large number of logistics, combat arms, and specialized units (such as railroad operating or bridge building companies) into the Reserve Components, it also ensured that there would be local political support for the Army during any overseas military campaigns or deployments. </a:t>
            </a:r>
            <a:endParaRPr lang="en-US" dirty="0" smtClean="0"/>
          </a:p>
          <a:p>
            <a:endParaRPr lang="en-US" dirty="0"/>
          </a:p>
          <a:p>
            <a:endParaRPr lang="en-US" dirty="0" smtClean="0"/>
          </a:p>
          <a:p>
            <a:r>
              <a:rPr lang="en-US" dirty="0" smtClean="0"/>
              <a:t>The </a:t>
            </a:r>
            <a:r>
              <a:rPr lang="en-US" dirty="0"/>
              <a:t>importance of obtaining “home town” support became crystal clear during the publically-supported deployments of National Guard and Reserve units for Desert Shield/Desert Storm and the post-9/11 campaigns.</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36</a:t>
            </a:fld>
            <a:endParaRPr lang="en-US"/>
          </a:p>
        </p:txBody>
      </p:sp>
    </p:spTree>
    <p:extLst>
      <p:ext uri="{BB962C8B-B14F-4D97-AF65-F5344CB8AC3E}">
        <p14:creationId xmlns:p14="http://schemas.microsoft.com/office/powerpoint/2010/main" val="529057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and Maryland, National Guard units were activated and sent to Saudi Arabia to participate in Operation Desert Shield and Operation Desert Storm. For the most part though, these were non-divisional units that provided the specific capabilities requested by the senior Army commanders in the Persian Gulf.</a:t>
            </a:r>
            <a:endParaRPr lang="en-US" dirty="0" smtClean="0"/>
          </a:p>
          <a:p>
            <a:endParaRPr lang="en-US" dirty="0"/>
          </a:p>
          <a:p>
            <a:endParaRPr lang="en-US" dirty="0" smtClean="0"/>
          </a:p>
          <a:p>
            <a:r>
              <a:rPr lang="en-US" dirty="0" smtClean="0"/>
              <a:t>Two </a:t>
            </a:r>
            <a:r>
              <a:rPr lang="en-US" dirty="0"/>
              <a:t>truck companies, two engineer headquarters companies, a helicopter medical evacuation detachment, one company of military police and another of personnel services plus a military history detachment of the VANG served in the desert. </a:t>
            </a:r>
            <a:endParaRPr lang="en-US" dirty="0" smtClean="0"/>
          </a:p>
          <a:p>
            <a:endParaRPr lang="en-US" dirty="0"/>
          </a:p>
          <a:p>
            <a:r>
              <a:rPr lang="en-US" dirty="0" smtClean="0"/>
              <a:t>In </a:t>
            </a:r>
            <a:r>
              <a:rPr lang="en-US" dirty="0"/>
              <a:t>total, 710 VANG personnel (including 105 females) served in theater. </a:t>
            </a:r>
            <a:endParaRPr lang="en-US" dirty="0" smtClean="0"/>
          </a:p>
          <a:p>
            <a:endParaRPr lang="en-US" dirty="0"/>
          </a:p>
          <a:p>
            <a:endParaRPr lang="en-US" dirty="0" smtClean="0"/>
          </a:p>
          <a:p>
            <a:r>
              <a:rPr lang="en-US" dirty="0" smtClean="0"/>
              <a:t>After </a:t>
            </a:r>
            <a:r>
              <a:rPr lang="en-US" dirty="0"/>
              <a:t>the </a:t>
            </a:r>
            <a:r>
              <a:rPr lang="en-US" dirty="0" smtClean="0"/>
              <a:t>Gulf War Virginia </a:t>
            </a:r>
            <a:r>
              <a:rPr lang="en-US" dirty="0"/>
              <a:t>Guardsmen were deployed to the Sinai, Bosnia, and Kosovo for “Peacekeeping” missions.</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37</a:t>
            </a:fld>
            <a:endParaRPr lang="en-US"/>
          </a:p>
        </p:txBody>
      </p:sp>
    </p:spTree>
    <p:extLst>
      <p:ext uri="{BB962C8B-B14F-4D97-AF65-F5344CB8AC3E}">
        <p14:creationId xmlns:p14="http://schemas.microsoft.com/office/powerpoint/2010/main" val="1427904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11 September 2001 without </a:t>
            </a:r>
            <a:r>
              <a:rPr lang="en-US" dirty="0"/>
              <a:t>warning, the United States was again at war. It is a fair assessment to say that the attacks on 9-11 truly closed out the 20</a:t>
            </a:r>
            <a:r>
              <a:rPr lang="en-US" baseline="30000" dirty="0"/>
              <a:t>th</a:t>
            </a:r>
            <a:r>
              <a:rPr lang="en-US" dirty="0"/>
              <a:t> century for the 29</a:t>
            </a:r>
            <a:r>
              <a:rPr lang="en-US" baseline="30000" dirty="0"/>
              <a:t>th</a:t>
            </a:r>
            <a:r>
              <a:rPr lang="en-US" dirty="0"/>
              <a:t> Infantry Division. </a:t>
            </a:r>
            <a:endParaRPr lang="en-US" dirty="0" smtClean="0"/>
          </a:p>
          <a:p>
            <a:endParaRPr lang="en-US" dirty="0"/>
          </a:p>
          <a:p>
            <a:r>
              <a:rPr lang="en-US" dirty="0" smtClean="0"/>
              <a:t>As </a:t>
            </a:r>
            <a:r>
              <a:rPr lang="en-US" dirty="0"/>
              <a:t>a result of these attacks, the U.S. military, started the new century with a now direct war on global terrorism that continues today with little end in sight. In the years since 11 September 2001, the soldiers of the 29</a:t>
            </a:r>
            <a:r>
              <a:rPr lang="en-US" baseline="30000" dirty="0"/>
              <a:t>th</a:t>
            </a:r>
            <a:r>
              <a:rPr lang="en-US" dirty="0"/>
              <a:t> Infantry Division have taken their places in the frontlines with the other famous units of the American military in fighting the long war.</a:t>
            </a:r>
          </a:p>
          <a:p>
            <a:r>
              <a:rPr lang="en-US" dirty="0"/>
              <a:t> </a:t>
            </a:r>
          </a:p>
          <a:p>
            <a:r>
              <a:rPr lang="en-US" dirty="0" smtClean="0"/>
              <a:t>After </a:t>
            </a:r>
            <a:r>
              <a:rPr lang="en-US" dirty="0"/>
              <a:t>the attacks, the VANG provided security to government installations and critical infrastructure as well as flying security patrols. </a:t>
            </a:r>
            <a:endParaRPr lang="en-US" dirty="0" smtClean="0"/>
          </a:p>
          <a:p>
            <a:r>
              <a:rPr lang="en-US" dirty="0" smtClean="0"/>
              <a:t>In </a:t>
            </a:r>
            <a:r>
              <a:rPr lang="en-US" dirty="0"/>
              <a:t>early 2002 approximately 70 soldiers of Virginia’s Company B, 3rd Bn, 20th Special Forces Group, were mobilized and deployed to Afghanistan. Captured enemy combatants were brought to the U.S. Naval Base at Guantanamo Bay, Cuba, for detention. </a:t>
            </a:r>
            <a:r>
              <a:rPr lang="en-US" dirty="0" smtClean="0"/>
              <a:t> </a:t>
            </a:r>
            <a:r>
              <a:rPr lang="en-US" smtClean="0"/>
              <a:t>To </a:t>
            </a:r>
            <a:r>
              <a:rPr lang="en-US" dirty="0"/>
              <a:t>guard the base the 2nd Bn, 116th Infantry was mobilized on 2 November </a:t>
            </a:r>
            <a:r>
              <a:rPr lang="en-US" dirty="0" smtClean="0"/>
              <a:t>2002.</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38</a:t>
            </a:fld>
            <a:endParaRPr lang="en-US"/>
          </a:p>
        </p:txBody>
      </p:sp>
    </p:spTree>
    <p:extLst>
      <p:ext uri="{BB962C8B-B14F-4D97-AF65-F5344CB8AC3E}">
        <p14:creationId xmlns:p14="http://schemas.microsoft.com/office/powerpoint/2010/main" val="4064545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2003 the U.S. invaded Iraq to locate and destroy “weapons of mass destruction.” Three VANG units were in theater during the Iraq invasion, two in the initial attack, and the third entering Iraq later. </a:t>
            </a:r>
            <a:endParaRPr lang="en-US" dirty="0" smtClean="0"/>
          </a:p>
          <a:p>
            <a:endParaRPr lang="en-US" dirty="0"/>
          </a:p>
          <a:p>
            <a:r>
              <a:rPr lang="en-US" dirty="0" smtClean="0"/>
              <a:t>The </a:t>
            </a:r>
            <a:r>
              <a:rPr lang="en-US" dirty="0"/>
              <a:t>HHD, 1030th Engineer Battalion, and the 1032nd Transportation Company accompanied the invasion forces entering Iraq. In September 2003, as the situation in Iraq deteriorated, 300 Air Guard personnel from the 192nd Fighter Wing, along with several of the unit’s F-16 fighters, deployed to Qatar and the pilots flew combat cover missions over Iraq. Over the intervening years, several Air Guard units served in Iraq or were split between Iraq and Afghanistan. </a:t>
            </a:r>
            <a:endParaRPr lang="en-US" dirty="0" smtClean="0"/>
          </a:p>
          <a:p>
            <a:endParaRPr lang="en-US" dirty="0"/>
          </a:p>
          <a:p>
            <a:r>
              <a:rPr lang="en-US" dirty="0" smtClean="0"/>
              <a:t>The </a:t>
            </a:r>
            <a:r>
              <a:rPr lang="en-US" dirty="0"/>
              <a:t>192nd Security Force Squadron served in OIF in 2006. From late 2006 into early 2007 the 203rd RED HORSE flight served in OIF, with elements also in OEF performing various construction missions.</a:t>
            </a:r>
            <a:endParaRPr lang="en-US" dirty="0">
              <a:effectLst/>
            </a:endParaRPr>
          </a:p>
        </p:txBody>
      </p:sp>
      <p:sp>
        <p:nvSpPr>
          <p:cNvPr id="4" name="Slide Number Placeholder 3"/>
          <p:cNvSpPr>
            <a:spLocks noGrp="1"/>
          </p:cNvSpPr>
          <p:nvPr>
            <p:ph type="sldNum" sz="quarter" idx="10"/>
          </p:nvPr>
        </p:nvSpPr>
        <p:spPr/>
        <p:txBody>
          <a:bodyPr/>
          <a:lstStyle/>
          <a:p>
            <a:fld id="{4D8CB4F4-CE48-4B7F-AFD9-D0E6AC2B7D98}" type="slidenum">
              <a:rPr lang="en-US" smtClean="0"/>
              <a:pPr/>
              <a:t>39</a:t>
            </a:fld>
            <a:endParaRPr lang="en-US"/>
          </a:p>
        </p:txBody>
      </p:sp>
    </p:spTree>
    <p:extLst>
      <p:ext uri="{BB962C8B-B14F-4D97-AF65-F5344CB8AC3E}">
        <p14:creationId xmlns:p14="http://schemas.microsoft.com/office/powerpoint/2010/main" val="288683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t>
            </a:r>
            <a:r>
              <a:rPr lang="en-US" dirty="0"/>
              <a:t>9 March </a:t>
            </a:r>
            <a:r>
              <a:rPr lang="en-US" dirty="0" smtClean="0"/>
              <a:t>1916 </a:t>
            </a:r>
            <a:r>
              <a:rPr lang="en-US" dirty="0"/>
              <a:t>Mexican bandits raided Columbus, N.M., and then fled back over the border. President Woodrow Wilson ordered the Army to pursue them into Mexico and later mobilized 100,000 National Guardsmen to patrol and protect the border against further raids. From Virginia  came two infantry regiments, a battalion of field artillery, one cavalry squadron and companies of engineers and signal troops, for a total of 4,000 men. In early 1917 the Virginia units returned home after serving six months on the border.</a:t>
            </a:r>
          </a:p>
          <a:p>
            <a:endParaRPr lang="en-US" dirty="0"/>
          </a:p>
          <a:p>
            <a:r>
              <a:rPr lang="en-US" dirty="0" smtClean="0"/>
              <a:t>General John J. Pershing led the US Army into Mexico to track down Pancho and his band.</a:t>
            </a:r>
          </a:p>
          <a:p>
            <a:endParaRPr lang="en-US" dirty="0"/>
          </a:p>
          <a:p>
            <a:r>
              <a:rPr lang="en-US" dirty="0" smtClean="0"/>
              <a:t>Furthest penetration into Mexico was 550 miles.</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4</a:t>
            </a:fld>
            <a:endParaRPr lang="en-US"/>
          </a:p>
        </p:txBody>
      </p:sp>
    </p:spTree>
    <p:extLst>
      <p:ext uri="{BB962C8B-B14F-4D97-AF65-F5344CB8AC3E}">
        <p14:creationId xmlns:p14="http://schemas.microsoft.com/office/powerpoint/2010/main" val="4162495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 us preserve and protect the Virginia National Guard’s history ….your history..</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40</a:t>
            </a:fld>
            <a:endParaRPr lang="en-US"/>
          </a:p>
        </p:txBody>
      </p:sp>
    </p:spTree>
    <p:extLst>
      <p:ext uri="{BB962C8B-B14F-4D97-AF65-F5344CB8AC3E}">
        <p14:creationId xmlns:p14="http://schemas.microsoft.com/office/powerpoint/2010/main" val="395637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Guard units from the border states were mobilized but more troops were needed.</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5</a:t>
            </a:fld>
            <a:endParaRPr lang="en-US"/>
          </a:p>
        </p:txBody>
      </p:sp>
    </p:spTree>
    <p:extLst>
      <p:ext uri="{BB962C8B-B14F-4D97-AF65-F5344CB8AC3E}">
        <p14:creationId xmlns:p14="http://schemas.microsoft.com/office/powerpoint/2010/main" val="3461488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Virginia was mobilized to serve on the border all of the units in the state except for the Coast Artillery  units were activated and sent to the border in Texas.</a:t>
            </a:r>
            <a:endParaRPr lang="en-US" dirty="0"/>
          </a:p>
          <a:p>
            <a:r>
              <a:rPr lang="en-US" dirty="0"/>
              <a:t>From Virginia  came two infantry regiments, a battalion of field artillery, one cavalry squadron and companies of engineers and signal troops, for a total of 4,000 men. In early 1917 the Virginia units returned home after serving six months on the border.</a:t>
            </a:r>
          </a:p>
          <a:p>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6</a:t>
            </a:fld>
            <a:endParaRPr lang="en-US"/>
          </a:p>
        </p:txBody>
      </p:sp>
    </p:spTree>
    <p:extLst>
      <p:ext uri="{BB962C8B-B14F-4D97-AF65-F5344CB8AC3E}">
        <p14:creationId xmlns:p14="http://schemas.microsoft.com/office/powerpoint/2010/main" val="115230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VANG was fortunate to have two well-known regular Army officers assigned to the units to teach Artillery, Infantry and Cavalry tactics</a:t>
            </a:r>
          </a:p>
          <a:p>
            <a:endParaRPr lang="en-US" dirty="0"/>
          </a:p>
          <a:p>
            <a:r>
              <a:rPr lang="en-US" dirty="0" err="1" smtClean="0"/>
              <a:t>MacCloskey</a:t>
            </a:r>
            <a:r>
              <a:rPr lang="en-US" dirty="0" smtClean="0"/>
              <a:t> was a famous artilleryman. </a:t>
            </a:r>
            <a:r>
              <a:rPr lang="en-US" dirty="0" err="1"/>
              <a:t>MacCloskey</a:t>
            </a:r>
            <a:r>
              <a:rPr lang="en-US" dirty="0"/>
              <a:t> was a veteran of the Boxer Rebellion and had served in the artillery unit that broke open the gates to Peking. Taking over the provisional regiment in October, he drilled it in every aspect of field artillery operations from cannon firing to horse-breaking. Under his careful tutelage, the Guardsmen became proficient field artillerymen. By December, the regiment was declared fit for duty; the fastest of any of the newly formed units on the border.</a:t>
            </a:r>
            <a:r>
              <a:rPr lang="en-US" dirty="0" smtClean="0"/>
              <a:t> </a:t>
            </a:r>
          </a:p>
          <a:p>
            <a:endParaRPr lang="en-US" dirty="0"/>
          </a:p>
          <a:p>
            <a:endParaRPr lang="en-US" dirty="0" smtClean="0"/>
          </a:p>
          <a:p>
            <a:r>
              <a:rPr lang="en-US" dirty="0" smtClean="0"/>
              <a:t>Parker was a Medal of Honor recipient who trained the infantry and cavalry units.</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7</a:t>
            </a:fld>
            <a:endParaRPr lang="en-US"/>
          </a:p>
        </p:txBody>
      </p:sp>
    </p:spTree>
    <p:extLst>
      <p:ext uri="{BB962C8B-B14F-4D97-AF65-F5344CB8AC3E}">
        <p14:creationId xmlns:p14="http://schemas.microsoft.com/office/powerpoint/2010/main" val="268088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where all of the states were assigned on the border.</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8</a:t>
            </a:fld>
            <a:endParaRPr lang="en-US"/>
          </a:p>
        </p:txBody>
      </p:sp>
    </p:spTree>
    <p:extLst>
      <p:ext uri="{BB962C8B-B14F-4D97-AF65-F5344CB8AC3E}">
        <p14:creationId xmlns:p14="http://schemas.microsoft.com/office/powerpoint/2010/main" val="177403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the term Doughboys originated in the Mexican border campaign from the appearance of soldiers after their long dusty training marches and patrols</a:t>
            </a:r>
            <a:endParaRPr lang="en-US" dirty="0"/>
          </a:p>
        </p:txBody>
      </p:sp>
      <p:sp>
        <p:nvSpPr>
          <p:cNvPr id="4" name="Slide Number Placeholder 3"/>
          <p:cNvSpPr>
            <a:spLocks noGrp="1"/>
          </p:cNvSpPr>
          <p:nvPr>
            <p:ph type="sldNum" sz="quarter" idx="10"/>
          </p:nvPr>
        </p:nvSpPr>
        <p:spPr/>
        <p:txBody>
          <a:bodyPr/>
          <a:lstStyle/>
          <a:p>
            <a:fld id="{4D8CB4F4-CE48-4B7F-AFD9-D0E6AC2B7D98}" type="slidenum">
              <a:rPr lang="en-US" smtClean="0"/>
              <a:pPr/>
              <a:t>9</a:t>
            </a:fld>
            <a:endParaRPr lang="en-US"/>
          </a:p>
        </p:txBody>
      </p:sp>
    </p:spTree>
    <p:extLst>
      <p:ext uri="{BB962C8B-B14F-4D97-AF65-F5344CB8AC3E}">
        <p14:creationId xmlns:p14="http://schemas.microsoft.com/office/powerpoint/2010/main" val="221243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7099FE-5131-4A3F-9436-ED4E753183ED}" type="datetimeFigureOut">
              <a:rPr lang="en-US" smtClean="0"/>
              <a:pPr/>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099FE-5131-4A3F-9436-ED4E753183ED}" type="datetimeFigureOut">
              <a:rPr lang="en-US" smtClean="0"/>
              <a:pPr/>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099FE-5131-4A3F-9436-ED4E753183ED}" type="datetimeFigureOut">
              <a:rPr lang="en-US" smtClean="0"/>
              <a:pPr/>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7099FE-5131-4A3F-9436-ED4E753183ED}" type="datetimeFigureOut">
              <a:rPr lang="en-US" smtClean="0"/>
              <a:pPr/>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7099FE-5131-4A3F-9436-ED4E753183ED}" type="datetimeFigureOut">
              <a:rPr lang="en-US" smtClean="0"/>
              <a:pPr/>
              <a:t>7/14/2020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7099FE-5131-4A3F-9436-ED4E753183ED}" type="datetimeFigureOut">
              <a:rPr lang="en-US" smtClean="0"/>
              <a:pPr/>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7099FE-5131-4A3F-9436-ED4E753183ED}" type="datetimeFigureOut">
              <a:rPr lang="en-US" smtClean="0"/>
              <a:pPr/>
              <a:t>7/14/2020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7099FE-5131-4A3F-9436-ED4E753183ED}" type="datetimeFigureOut">
              <a:rPr lang="en-US" smtClean="0"/>
              <a:pPr/>
              <a:t>7/14/2020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099FE-5131-4A3F-9436-ED4E753183ED}" type="datetimeFigureOut">
              <a:rPr lang="en-US" smtClean="0"/>
              <a:pPr/>
              <a:t>7/14/2020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099FE-5131-4A3F-9436-ED4E753183ED}" type="datetimeFigureOut">
              <a:rPr lang="en-US" smtClean="0"/>
              <a:pPr/>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7099FE-5131-4A3F-9436-ED4E753183ED}" type="datetimeFigureOut">
              <a:rPr lang="en-US" smtClean="0"/>
              <a:pPr/>
              <a:t>7/14/2020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C3BE6-B6A7-447F-87AD-7573F95EA08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099FE-5131-4A3F-9436-ED4E753183ED}" type="datetimeFigureOut">
              <a:rPr lang="en-US" smtClean="0"/>
              <a:pPr/>
              <a:t>7/14/2020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C3BE6-B6A7-447F-87AD-7573F95EA0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46.jp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31382" y="1"/>
            <a:ext cx="9144000" cy="6858000"/>
          </a:xfrm>
          <a:prstGeom prst="rect">
            <a:avLst/>
          </a:prstGeom>
          <a:gradFill>
            <a:gsLst>
              <a:gs pos="0">
                <a:srgbClr val="5E9EFF"/>
              </a:gs>
              <a:gs pos="39999">
                <a:srgbClr val="85C2FF"/>
              </a:gs>
              <a:gs pos="70000">
                <a:srgbClr val="C4D6EB"/>
              </a:gs>
              <a:gs pos="100000">
                <a:srgbClr val="FFEBFA"/>
              </a:gs>
            </a:gsLst>
            <a:lin ang="10800000" scaled="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381000" y="3200400"/>
            <a:ext cx="7772400" cy="1470025"/>
          </a:xfrm>
        </p:spPr>
        <p:txBody>
          <a:bodyPr>
            <a:noAutofit/>
          </a:bodyPr>
          <a:lstStyle/>
          <a:p>
            <a:r>
              <a:rPr lang="en-US" sz="4800" i="1" dirty="0" smtClean="0"/>
              <a:t>A short lesson </a:t>
            </a:r>
            <a:br>
              <a:rPr lang="en-US" sz="4800" i="1" dirty="0" smtClean="0"/>
            </a:br>
            <a:r>
              <a:rPr lang="en-US" sz="4800" i="1" dirty="0" smtClean="0"/>
              <a:t>on the history of the  </a:t>
            </a:r>
            <a:br>
              <a:rPr lang="en-US" sz="4800" i="1" dirty="0" smtClean="0"/>
            </a:br>
            <a:r>
              <a:rPr lang="en-US" sz="4800" i="1" dirty="0" smtClean="0"/>
              <a:t>Virginia National Guard </a:t>
            </a:r>
            <a:br>
              <a:rPr lang="en-US" sz="4800" i="1" dirty="0" smtClean="0"/>
            </a:br>
            <a:r>
              <a:rPr lang="en-US" sz="4800" i="1" dirty="0"/>
              <a:t/>
            </a:r>
            <a:br>
              <a:rPr lang="en-US" sz="4800" i="1" dirty="0"/>
            </a:br>
            <a:endParaRPr lang="en-US" sz="4800" i="1" dirty="0"/>
          </a:p>
        </p:txBody>
      </p:sp>
      <p:pic>
        <p:nvPicPr>
          <p:cNvPr id="1026" name="Picture 2" descr="C:\Users\Barnes\Documents\Al's\Al\29th Division book draft files\29_Let’s_Go! cover page feb 2015 .jpg"/>
          <p:cNvPicPr>
            <a:picLocks noChangeAspect="1" noChangeArrowheads="1"/>
          </p:cNvPicPr>
          <p:nvPr/>
        </p:nvPicPr>
        <p:blipFill rotWithShape="1">
          <a:blip r:embed="rId3">
            <a:extLst>
              <a:ext uri="{28A0092B-C50C-407E-A947-70E740481C1C}">
                <a14:useLocalDpi xmlns:a14="http://schemas.microsoft.com/office/drawing/2010/main" val="0"/>
              </a:ext>
            </a:extLst>
          </a:blip>
          <a:srcRect b="72653"/>
          <a:stretch/>
        </p:blipFill>
        <p:spPr bwMode="auto">
          <a:xfrm>
            <a:off x="-35767" y="1"/>
            <a:ext cx="9144000" cy="18754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arnes\Documents\Al's\Al\29th Division book draft files\29_Let’s_Go! cover page feb 2015 .jpg"/>
          <p:cNvPicPr>
            <a:picLocks noChangeAspect="1" noChangeArrowheads="1"/>
          </p:cNvPicPr>
          <p:nvPr/>
        </p:nvPicPr>
        <p:blipFill rotWithShape="1">
          <a:blip r:embed="rId3">
            <a:extLst>
              <a:ext uri="{28A0092B-C50C-407E-A947-70E740481C1C}">
                <a14:useLocalDpi xmlns:a14="http://schemas.microsoft.com/office/drawing/2010/main" val="0"/>
              </a:ext>
            </a:extLst>
          </a:blip>
          <a:srcRect l="-748" t="73696" r="-1"/>
          <a:stretch/>
        </p:blipFill>
        <p:spPr bwMode="auto">
          <a:xfrm>
            <a:off x="-49763" y="5040086"/>
            <a:ext cx="9212424" cy="180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7269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Every mission must end sometime…..</a:t>
            </a:r>
            <a:endParaRPr lang="en-US" dirty="0"/>
          </a:p>
        </p:txBody>
      </p:sp>
      <p:sp>
        <p:nvSpPr>
          <p:cNvPr id="3" name="Content Placeholder 2"/>
          <p:cNvSpPr>
            <a:spLocks noGrp="1"/>
          </p:cNvSpPr>
          <p:nvPr>
            <p:ph idx="1"/>
          </p:nvPr>
        </p:nvSpPr>
        <p:spPr/>
        <p:txBody>
          <a:bodyPr>
            <a:normAutofit/>
          </a:bodyPr>
          <a:lstStyle/>
          <a:p>
            <a:r>
              <a:rPr lang="en-US" dirty="0"/>
              <a:t>In mid-February 1917, General Funston received orders from Secretary of War Newton Baker to return all National Guard units to their home states. </a:t>
            </a:r>
            <a:r>
              <a:rPr lang="en-US" dirty="0" smtClean="0"/>
              <a:t> </a:t>
            </a:r>
          </a:p>
          <a:p>
            <a:r>
              <a:rPr lang="en-US" dirty="0" err="1" smtClean="0"/>
              <a:t>Baker:“empathically</a:t>
            </a:r>
            <a:r>
              <a:rPr lang="en-US" dirty="0" smtClean="0"/>
              <a:t> </a:t>
            </a:r>
            <a:r>
              <a:rPr lang="en-US" dirty="0"/>
              <a:t>that this movement of troops bore no significance whatever in connection with the present international situation.”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143000"/>
            <a:ext cx="8697191" cy="5641499"/>
          </a:xfrm>
          <a:prstGeom prst="rect">
            <a:avLst/>
          </a:prstGeom>
        </p:spPr>
      </p:pic>
    </p:spTree>
    <p:extLst>
      <p:ext uri="{BB962C8B-B14F-4D97-AF65-F5344CB8AC3E}">
        <p14:creationId xmlns:p14="http://schemas.microsoft.com/office/powerpoint/2010/main" val="204133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home…..but …</a:t>
            </a:r>
            <a:endParaRPr lang="en-US" dirty="0"/>
          </a:p>
        </p:txBody>
      </p:sp>
      <p:sp>
        <p:nvSpPr>
          <p:cNvPr id="3" name="Content Placeholder 2"/>
          <p:cNvSpPr>
            <a:spLocks noGrp="1"/>
          </p:cNvSpPr>
          <p:nvPr>
            <p:ph idx="1"/>
          </p:nvPr>
        </p:nvSpPr>
        <p:spPr>
          <a:xfrm>
            <a:off x="533400" y="1371600"/>
            <a:ext cx="8229600" cy="4525963"/>
          </a:xfrm>
        </p:spPr>
        <p:txBody>
          <a:bodyPr/>
          <a:lstStyle/>
          <a:p>
            <a:pPr marL="0" indent="0">
              <a:buNone/>
            </a:pPr>
            <a:r>
              <a:rPr lang="en-US" dirty="0"/>
              <a:t>“This kind of warfare was very agreeable to the men. The duty given them was light and the experience was more like a summer vacation.”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81" r="17742"/>
          <a:stretch/>
        </p:blipFill>
        <p:spPr>
          <a:xfrm>
            <a:off x="6462831" y="3814763"/>
            <a:ext cx="2681169" cy="304323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186" r="18929"/>
          <a:stretch/>
        </p:blipFill>
        <p:spPr>
          <a:xfrm>
            <a:off x="13854" y="3845936"/>
            <a:ext cx="2556163" cy="3069389"/>
          </a:xfrm>
          <a:prstGeom prst="rect">
            <a:avLst/>
          </a:prstGeom>
        </p:spPr>
      </p:pic>
      <p:pic>
        <p:nvPicPr>
          <p:cNvPr id="1026" name="Picture 2" descr="C:\Users\Barnes\Documents\Al's\Al\Virginia Hist Society class\Mex_Army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6162" y="3805927"/>
            <a:ext cx="2015837" cy="306235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arnes\Documents\Al's\Al\29th div History Book camera ready files\Pictures by chapter\Chapter 1\01-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053" b="4158"/>
          <a:stretch/>
        </p:blipFill>
        <p:spPr bwMode="auto">
          <a:xfrm>
            <a:off x="4571999" y="3805927"/>
            <a:ext cx="1890832" cy="30520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3854" y="3657600"/>
            <a:ext cx="9130146"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5937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 Slide 3.jpg"/>
          <p:cNvPicPr>
            <a:picLocks noChangeAspect="1"/>
          </p:cNvPicPr>
          <p:nvPr/>
        </p:nvPicPr>
        <p:blipFill rotWithShape="1">
          <a:blip r:embed="rId3" cstate="print"/>
          <a:srcRect t="-6733" b="17888"/>
          <a:stretch/>
        </p:blipFill>
        <p:spPr>
          <a:xfrm>
            <a:off x="0" y="756719"/>
            <a:ext cx="9144000" cy="6092982"/>
          </a:xfrm>
          <a:prstGeom prst="rect">
            <a:avLst/>
          </a:prstGeom>
        </p:spPr>
      </p:pic>
      <p:sp>
        <p:nvSpPr>
          <p:cNvPr id="2" name="TextBox 1"/>
          <p:cNvSpPr txBox="1"/>
          <p:nvPr/>
        </p:nvSpPr>
        <p:spPr>
          <a:xfrm>
            <a:off x="29004" y="81956"/>
            <a:ext cx="9114996" cy="461665"/>
          </a:xfrm>
          <a:prstGeom prst="rect">
            <a:avLst/>
          </a:prstGeom>
          <a:noFill/>
        </p:spPr>
        <p:txBody>
          <a:bodyPr wrap="none" rtlCol="0">
            <a:spAutoFit/>
          </a:bodyPr>
          <a:lstStyle/>
          <a:p>
            <a:r>
              <a:rPr lang="en-US" sz="2400" dirty="0" smtClean="0"/>
              <a:t> April 1917: War is declared against Germany, Austro-Hungary, Turkey</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05" y="907739"/>
            <a:ext cx="8465895" cy="5991797"/>
          </a:xfrm>
          <a:prstGeom prst="rect">
            <a:avLst/>
          </a:prstGeom>
        </p:spPr>
      </p:pic>
    </p:spTree>
    <p:extLst>
      <p:ext uri="{BB962C8B-B14F-4D97-AF65-F5344CB8AC3E}">
        <p14:creationId xmlns:p14="http://schemas.microsoft.com/office/powerpoint/2010/main" val="378856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r>
              <a:rPr lang="en-US" sz="3200" dirty="0" smtClean="0"/>
              <a:t>Service on the Border proves to be an excellent training event but much more will be required… </a:t>
            </a:r>
            <a:endParaRPr lang="en-US" sz="32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828800"/>
            <a:ext cx="5732254" cy="3338945"/>
          </a:xfrm>
          <a:prstGeom prst="rect">
            <a:avLst/>
          </a:prstGeom>
        </p:spPr>
      </p:pic>
      <p:pic>
        <p:nvPicPr>
          <p:cNvPr id="2050" name="Picture 2" descr="C:\Users\Barnes\Documents\Al's\Al\Virginia Hist Society class\German-soldiers-at-Verdun.jpg"/>
          <p:cNvPicPr>
            <a:picLocks noChangeAspect="1" noChangeArrowheads="1"/>
          </p:cNvPicPr>
          <p:nvPr/>
        </p:nvPicPr>
        <p:blipFill rotWithShape="1">
          <a:blip r:embed="rId4">
            <a:extLst>
              <a:ext uri="{28A0092B-C50C-407E-A947-70E740481C1C}">
                <a14:useLocalDpi xmlns:a14="http://schemas.microsoft.com/office/drawing/2010/main" val="0"/>
              </a:ext>
            </a:extLst>
          </a:blip>
          <a:srcRect l="17343"/>
          <a:stretch/>
        </p:blipFill>
        <p:spPr bwMode="auto">
          <a:xfrm>
            <a:off x="76200" y="1395844"/>
            <a:ext cx="5791200" cy="4395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5400"/>
            <a:ext cx="2775900" cy="5201538"/>
          </a:xfrm>
          <a:prstGeom prst="rect">
            <a:avLst/>
          </a:prstGeom>
        </p:spPr>
      </p:pic>
      <p:sp>
        <p:nvSpPr>
          <p:cNvPr id="5" name="TextBox 4"/>
          <p:cNvSpPr txBox="1"/>
          <p:nvPr/>
        </p:nvSpPr>
        <p:spPr>
          <a:xfrm>
            <a:off x="791634" y="5791199"/>
            <a:ext cx="3996350" cy="954107"/>
          </a:xfrm>
          <a:prstGeom prst="rect">
            <a:avLst/>
          </a:prstGeom>
          <a:noFill/>
        </p:spPr>
        <p:txBody>
          <a:bodyPr wrap="none" rtlCol="0">
            <a:spAutoFit/>
          </a:bodyPr>
          <a:lstStyle/>
          <a:p>
            <a:r>
              <a:rPr lang="en-US" sz="2800" b="1" i="1" dirty="0" smtClean="0"/>
              <a:t>Before they will be ready </a:t>
            </a:r>
          </a:p>
          <a:p>
            <a:r>
              <a:rPr lang="en-US" sz="2800" b="1" i="1" dirty="0"/>
              <a:t> </a:t>
            </a:r>
            <a:r>
              <a:rPr lang="en-US" sz="2800" b="1" i="1" dirty="0" smtClean="0"/>
              <a:t>     for the Western Front.</a:t>
            </a:r>
            <a:endParaRPr lang="en-US" sz="2800" b="1" i="1" dirty="0"/>
          </a:p>
        </p:txBody>
      </p:sp>
    </p:spTree>
    <p:extLst>
      <p:ext uri="{BB962C8B-B14F-4D97-AF65-F5344CB8AC3E}">
        <p14:creationId xmlns:p14="http://schemas.microsoft.com/office/powerpoint/2010/main" val="10451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0800000">
            <a:off x="0" y="2"/>
            <a:ext cx="9144000" cy="6858000"/>
          </a:xfrm>
          <a:prstGeom prst="rect">
            <a:avLst/>
          </a:prstGeom>
          <a:gradFill flip="none" rotWithShape="1">
            <a:gsLst>
              <a:gs pos="0">
                <a:srgbClr val="5E9EFF"/>
              </a:gs>
              <a:gs pos="21000">
                <a:srgbClr val="85C2FF"/>
              </a:gs>
              <a:gs pos="53000">
                <a:srgbClr val="C4D6EB">
                  <a:alpha val="73000"/>
                </a:srgbClr>
              </a:gs>
              <a:gs pos="100000">
                <a:srgbClr val="FFEBFA"/>
              </a:gs>
            </a:gsLst>
            <a:lin ang="8100000" scaled="1"/>
            <a:tileRect/>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10" y="1143000"/>
            <a:ext cx="7163777" cy="4844256"/>
          </a:xfrm>
          <a:prstGeom prst="rect">
            <a:avLst/>
          </a:prstGeom>
        </p:spPr>
      </p:pic>
      <p:sp>
        <p:nvSpPr>
          <p:cNvPr id="6" name="TextBox 5"/>
          <p:cNvSpPr txBox="1"/>
          <p:nvPr/>
        </p:nvSpPr>
        <p:spPr>
          <a:xfrm>
            <a:off x="461805" y="283997"/>
            <a:ext cx="8220389" cy="523220"/>
          </a:xfrm>
          <a:prstGeom prst="rect">
            <a:avLst/>
          </a:prstGeom>
          <a:noFill/>
          <a:ln>
            <a:solidFill>
              <a:srgbClr val="C00000"/>
            </a:solidFill>
          </a:ln>
        </p:spPr>
        <p:txBody>
          <a:bodyPr wrap="square" rtlCol="0">
            <a:spAutoFit/>
          </a:bodyPr>
          <a:lstStyle/>
          <a:p>
            <a:r>
              <a:rPr lang="en-US" sz="2800" dirty="0" smtClean="0">
                <a:solidFill>
                  <a:schemeClr val="tx1">
                    <a:lumMod val="85000"/>
                    <a:lumOff val="15000"/>
                  </a:schemeClr>
                </a:solidFill>
              </a:rPr>
              <a:t>OK, we have a war on our hands, now what do we do?</a:t>
            </a:r>
            <a:endParaRPr lang="en-US" sz="2800" dirty="0">
              <a:solidFill>
                <a:schemeClr val="tx1">
                  <a:lumMod val="85000"/>
                  <a:lumOff val="15000"/>
                </a:schemeClr>
              </a:solidFill>
            </a:endParaRPr>
          </a:p>
        </p:txBody>
      </p:sp>
      <p:sp>
        <p:nvSpPr>
          <p:cNvPr id="7" name="TextBox 6"/>
          <p:cNvSpPr txBox="1"/>
          <p:nvPr/>
        </p:nvSpPr>
        <p:spPr>
          <a:xfrm>
            <a:off x="494462" y="6096000"/>
            <a:ext cx="8220389" cy="523220"/>
          </a:xfrm>
          <a:prstGeom prst="rect">
            <a:avLst/>
          </a:prstGeom>
          <a:noFill/>
          <a:ln>
            <a:solidFill>
              <a:srgbClr val="C00000"/>
            </a:solidFill>
          </a:ln>
        </p:spPr>
        <p:txBody>
          <a:bodyPr wrap="square" rtlCol="0">
            <a:spAutoFit/>
          </a:bodyPr>
          <a:lstStyle/>
          <a:p>
            <a:r>
              <a:rPr lang="en-US" sz="2800" dirty="0" smtClean="0">
                <a:solidFill>
                  <a:schemeClr val="tx1">
                    <a:lumMod val="85000"/>
                    <a:lumOff val="15000"/>
                  </a:schemeClr>
                </a:solidFill>
              </a:rPr>
              <a:t>….We better build an Army…</a:t>
            </a:r>
            <a:r>
              <a:rPr lang="en-US" sz="2800" b="1" i="1" dirty="0" smtClean="0">
                <a:solidFill>
                  <a:schemeClr val="tx1">
                    <a:lumMod val="85000"/>
                    <a:lumOff val="15000"/>
                  </a:schemeClr>
                </a:solidFill>
              </a:rPr>
              <a:t>a really big Army</a:t>
            </a:r>
            <a:r>
              <a:rPr lang="en-US" sz="2800" dirty="0" smtClean="0">
                <a:solidFill>
                  <a:schemeClr val="tx1">
                    <a:lumMod val="85000"/>
                    <a:lumOff val="15000"/>
                  </a:schemeClr>
                </a:solidFill>
              </a:rPr>
              <a:t>….</a:t>
            </a:r>
            <a:endParaRPr lang="en-US" sz="2800" dirty="0">
              <a:solidFill>
                <a:schemeClr val="tx1">
                  <a:lumMod val="85000"/>
                  <a:lumOff val="15000"/>
                </a:schemeClr>
              </a:solidFill>
            </a:endParaRPr>
          </a:p>
        </p:txBody>
      </p:sp>
    </p:spTree>
    <p:extLst>
      <p:ext uri="{BB962C8B-B14F-4D97-AF65-F5344CB8AC3E}">
        <p14:creationId xmlns:p14="http://schemas.microsoft.com/office/powerpoint/2010/main" val="1041909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0274"/>
            <a:ext cx="3657600" cy="1143000"/>
          </a:xfrm>
        </p:spPr>
        <p:txBody>
          <a:bodyPr>
            <a:noAutofit/>
          </a:bodyPr>
          <a:lstStyle/>
          <a:p>
            <a:pPr algn="l"/>
            <a:r>
              <a:rPr lang="en-US" sz="3600" dirty="0" smtClean="0"/>
              <a:t>The 29</a:t>
            </a:r>
            <a:r>
              <a:rPr lang="en-US" sz="3600" baseline="30000" dirty="0" smtClean="0"/>
              <a:t>th</a:t>
            </a:r>
            <a:r>
              <a:rPr lang="en-US" sz="3600" dirty="0" smtClean="0"/>
              <a:t> is born at </a:t>
            </a:r>
            <a:br>
              <a:rPr lang="en-US" sz="3600" dirty="0" smtClean="0"/>
            </a:br>
            <a:r>
              <a:rPr lang="en-US" sz="3600" dirty="0" smtClean="0"/>
              <a:t>Camp McClellan…</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87520" y="3621373"/>
            <a:ext cx="568960" cy="48361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3" y="1143000"/>
            <a:ext cx="4953000" cy="317296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9559" y="3109546"/>
            <a:ext cx="2121408" cy="37338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0967" y="3094892"/>
            <a:ext cx="2393033" cy="37631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
            <a:ext cx="3287486" cy="279436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4495800"/>
            <a:ext cx="3605431" cy="2262231"/>
          </a:xfrm>
          <a:prstGeom prst="rect">
            <a:avLst/>
          </a:prstGeom>
        </p:spPr>
      </p:pic>
    </p:spTree>
    <p:extLst>
      <p:ext uri="{BB962C8B-B14F-4D97-AF65-F5344CB8AC3E}">
        <p14:creationId xmlns:p14="http://schemas.microsoft.com/office/powerpoint/2010/main" val="6560990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7430" y="1710798"/>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TextBox 4"/>
          <p:cNvSpPr txBox="1"/>
          <p:nvPr/>
        </p:nvSpPr>
        <p:spPr>
          <a:xfrm>
            <a:off x="3798779" y="1710798"/>
            <a:ext cx="946093" cy="646331"/>
          </a:xfrm>
          <a:prstGeom prst="rect">
            <a:avLst/>
          </a:prstGeom>
          <a:noFill/>
        </p:spPr>
        <p:txBody>
          <a:bodyPr wrap="none" rtlCol="0">
            <a:spAutoFit/>
          </a:bodyPr>
          <a:lstStyle/>
          <a:p>
            <a:pPr algn="ctr"/>
            <a:r>
              <a:rPr lang="en-US" b="1" dirty="0" smtClean="0"/>
              <a:t>29</a:t>
            </a:r>
            <a:r>
              <a:rPr lang="en-US" b="1" baseline="30000" dirty="0" smtClean="0"/>
              <a:t>th</a:t>
            </a:r>
            <a:r>
              <a:rPr lang="en-US" b="1" dirty="0" smtClean="0"/>
              <a:t> </a:t>
            </a:r>
          </a:p>
          <a:p>
            <a:pPr algn="ctr"/>
            <a:r>
              <a:rPr lang="en-US" b="1" dirty="0" smtClean="0"/>
              <a:t>Division</a:t>
            </a:r>
            <a:endParaRPr lang="en-US" b="1" dirty="0"/>
          </a:p>
        </p:txBody>
      </p:sp>
      <p:sp>
        <p:nvSpPr>
          <p:cNvPr id="6" name="Rectangle 5"/>
          <p:cNvSpPr/>
          <p:nvPr/>
        </p:nvSpPr>
        <p:spPr>
          <a:xfrm>
            <a:off x="609600" y="2777598"/>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Rectangle 6"/>
          <p:cNvSpPr/>
          <p:nvPr/>
        </p:nvSpPr>
        <p:spPr>
          <a:xfrm>
            <a:off x="5943600" y="39205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Rectangle 7"/>
          <p:cNvSpPr/>
          <p:nvPr/>
        </p:nvSpPr>
        <p:spPr>
          <a:xfrm>
            <a:off x="4038600" y="3920598"/>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804965" y="2777598"/>
            <a:ext cx="970522" cy="646331"/>
          </a:xfrm>
          <a:prstGeom prst="rect">
            <a:avLst/>
          </a:prstGeom>
          <a:noFill/>
        </p:spPr>
        <p:txBody>
          <a:bodyPr wrap="none" rtlCol="0">
            <a:spAutoFit/>
          </a:bodyPr>
          <a:lstStyle/>
          <a:p>
            <a:r>
              <a:rPr lang="en-US" b="1" dirty="0" smtClean="0"/>
              <a:t>57</a:t>
            </a:r>
            <a:r>
              <a:rPr lang="en-US" b="1" baseline="30000" dirty="0" smtClean="0"/>
              <a:t>th</a:t>
            </a:r>
            <a:r>
              <a:rPr lang="en-US" b="1" dirty="0" smtClean="0"/>
              <a:t>  Inf </a:t>
            </a:r>
          </a:p>
          <a:p>
            <a:r>
              <a:rPr lang="en-US" b="1" dirty="0" smtClean="0"/>
              <a:t>Brigade</a:t>
            </a:r>
            <a:endParaRPr lang="en-US" b="1" dirty="0"/>
          </a:p>
        </p:txBody>
      </p:sp>
      <p:sp>
        <p:nvSpPr>
          <p:cNvPr id="10" name="Rectangle 9"/>
          <p:cNvSpPr/>
          <p:nvPr/>
        </p:nvSpPr>
        <p:spPr>
          <a:xfrm>
            <a:off x="2133600" y="2777598"/>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p:cNvSpPr txBox="1"/>
          <p:nvPr/>
        </p:nvSpPr>
        <p:spPr>
          <a:xfrm>
            <a:off x="2328965" y="2777598"/>
            <a:ext cx="970522" cy="646331"/>
          </a:xfrm>
          <a:prstGeom prst="rect">
            <a:avLst/>
          </a:prstGeom>
          <a:noFill/>
        </p:spPr>
        <p:txBody>
          <a:bodyPr wrap="none" rtlCol="0">
            <a:spAutoFit/>
          </a:bodyPr>
          <a:lstStyle/>
          <a:p>
            <a:r>
              <a:rPr lang="en-US" b="1" dirty="0" smtClean="0"/>
              <a:t>58</a:t>
            </a:r>
            <a:r>
              <a:rPr lang="en-US" b="1" baseline="30000" dirty="0" smtClean="0"/>
              <a:t>th</a:t>
            </a:r>
            <a:r>
              <a:rPr lang="en-US" b="1" dirty="0" smtClean="0"/>
              <a:t>  Inf </a:t>
            </a:r>
          </a:p>
          <a:p>
            <a:r>
              <a:rPr lang="en-US" b="1" dirty="0" smtClean="0"/>
              <a:t>Brigade</a:t>
            </a:r>
            <a:endParaRPr lang="en-US" b="1" dirty="0"/>
          </a:p>
        </p:txBody>
      </p:sp>
      <p:sp>
        <p:nvSpPr>
          <p:cNvPr id="12" name="Rectangle 11"/>
          <p:cNvSpPr/>
          <p:nvPr/>
        </p:nvSpPr>
        <p:spPr>
          <a:xfrm>
            <a:off x="7162800" y="2777598"/>
            <a:ext cx="12954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TextBox 12"/>
          <p:cNvSpPr txBox="1"/>
          <p:nvPr/>
        </p:nvSpPr>
        <p:spPr>
          <a:xfrm>
            <a:off x="7358165" y="2777598"/>
            <a:ext cx="910057" cy="646331"/>
          </a:xfrm>
          <a:prstGeom prst="rect">
            <a:avLst/>
          </a:prstGeom>
          <a:noFill/>
        </p:spPr>
        <p:txBody>
          <a:bodyPr wrap="none" rtlCol="0">
            <a:spAutoFit/>
          </a:bodyPr>
          <a:lstStyle/>
          <a:p>
            <a:r>
              <a:rPr lang="en-US" b="1" dirty="0" smtClean="0"/>
              <a:t>54</a:t>
            </a:r>
            <a:r>
              <a:rPr lang="en-US" b="1" baseline="30000" dirty="0" smtClean="0"/>
              <a:t>th</a:t>
            </a:r>
            <a:r>
              <a:rPr lang="en-US" b="1" dirty="0" smtClean="0"/>
              <a:t>  FA</a:t>
            </a:r>
          </a:p>
          <a:p>
            <a:r>
              <a:rPr lang="en-US" b="1" dirty="0" smtClean="0"/>
              <a:t>Brigade</a:t>
            </a:r>
            <a:endParaRPr lang="en-US" b="1" dirty="0"/>
          </a:p>
        </p:txBody>
      </p:sp>
      <p:sp>
        <p:nvSpPr>
          <p:cNvPr id="14" name="Rectangle 13"/>
          <p:cNvSpPr/>
          <p:nvPr/>
        </p:nvSpPr>
        <p:spPr>
          <a:xfrm>
            <a:off x="4724400" y="2777598"/>
            <a:ext cx="9906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 name="TextBox 14"/>
          <p:cNvSpPr txBox="1"/>
          <p:nvPr/>
        </p:nvSpPr>
        <p:spPr>
          <a:xfrm>
            <a:off x="4724400" y="2777598"/>
            <a:ext cx="1103187" cy="646331"/>
          </a:xfrm>
          <a:prstGeom prst="rect">
            <a:avLst/>
          </a:prstGeom>
          <a:noFill/>
        </p:spPr>
        <p:txBody>
          <a:bodyPr wrap="none" rtlCol="0">
            <a:spAutoFit/>
          </a:bodyPr>
          <a:lstStyle/>
          <a:p>
            <a:pPr algn="ctr"/>
            <a:r>
              <a:rPr lang="en-US" b="1" dirty="0" smtClean="0"/>
              <a:t>104</a:t>
            </a:r>
            <a:r>
              <a:rPr lang="en-US" b="1" baseline="30000" dirty="0" smtClean="0"/>
              <a:t>th</a:t>
            </a:r>
            <a:r>
              <a:rPr lang="en-US" b="1" dirty="0" smtClean="0"/>
              <a:t> </a:t>
            </a:r>
          </a:p>
          <a:p>
            <a:pPr algn="ctr"/>
            <a:r>
              <a:rPr lang="en-US" b="1" dirty="0" err="1" smtClean="0"/>
              <a:t>Fld</a:t>
            </a:r>
            <a:r>
              <a:rPr lang="en-US" b="1" dirty="0" smtClean="0"/>
              <a:t> Sig </a:t>
            </a:r>
            <a:r>
              <a:rPr lang="en-US" b="1" dirty="0" err="1" smtClean="0"/>
              <a:t>Bn</a:t>
            </a:r>
            <a:endParaRPr lang="en-US" b="1" dirty="0"/>
          </a:p>
        </p:txBody>
      </p:sp>
      <p:sp>
        <p:nvSpPr>
          <p:cNvPr id="16" name="Rectangle 15"/>
          <p:cNvSpPr/>
          <p:nvPr/>
        </p:nvSpPr>
        <p:spPr>
          <a:xfrm>
            <a:off x="3538435" y="2777598"/>
            <a:ext cx="1033565"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p:cNvSpPr txBox="1"/>
          <p:nvPr/>
        </p:nvSpPr>
        <p:spPr>
          <a:xfrm>
            <a:off x="3573064" y="2777598"/>
            <a:ext cx="1115306" cy="646331"/>
          </a:xfrm>
          <a:prstGeom prst="rect">
            <a:avLst/>
          </a:prstGeom>
          <a:noFill/>
        </p:spPr>
        <p:txBody>
          <a:bodyPr wrap="none" rtlCol="0">
            <a:spAutoFit/>
          </a:bodyPr>
          <a:lstStyle/>
          <a:p>
            <a:pPr algn="ctr"/>
            <a:r>
              <a:rPr lang="en-US" b="1" dirty="0" smtClean="0"/>
              <a:t>Remount </a:t>
            </a:r>
          </a:p>
          <a:p>
            <a:pPr algn="ctr"/>
            <a:r>
              <a:rPr lang="en-US" b="1" dirty="0" smtClean="0"/>
              <a:t>Depot</a:t>
            </a:r>
            <a:endParaRPr lang="en-US" b="1" dirty="0"/>
          </a:p>
        </p:txBody>
      </p:sp>
      <p:sp>
        <p:nvSpPr>
          <p:cNvPr id="18" name="Rectangle 17"/>
          <p:cNvSpPr/>
          <p:nvPr/>
        </p:nvSpPr>
        <p:spPr>
          <a:xfrm>
            <a:off x="5791200" y="2777598"/>
            <a:ext cx="1100035"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p:cNvSpPr txBox="1"/>
          <p:nvPr/>
        </p:nvSpPr>
        <p:spPr>
          <a:xfrm>
            <a:off x="5867400" y="2777598"/>
            <a:ext cx="899542" cy="646331"/>
          </a:xfrm>
          <a:prstGeom prst="rect">
            <a:avLst/>
          </a:prstGeom>
          <a:noFill/>
        </p:spPr>
        <p:txBody>
          <a:bodyPr wrap="none" rtlCol="0">
            <a:spAutoFit/>
          </a:bodyPr>
          <a:lstStyle/>
          <a:p>
            <a:pPr algn="ctr"/>
            <a:r>
              <a:rPr lang="en-US" b="1" dirty="0" smtClean="0"/>
              <a:t>104</a:t>
            </a:r>
            <a:r>
              <a:rPr lang="en-US" b="1" baseline="30000" dirty="0" smtClean="0"/>
              <a:t>th</a:t>
            </a:r>
            <a:r>
              <a:rPr lang="en-US" b="1" dirty="0" smtClean="0"/>
              <a:t> </a:t>
            </a:r>
          </a:p>
          <a:p>
            <a:pPr algn="ctr"/>
            <a:r>
              <a:rPr lang="en-US" b="1" dirty="0" smtClean="0"/>
              <a:t>Eng </a:t>
            </a:r>
            <a:r>
              <a:rPr lang="en-US" b="1" dirty="0" err="1" smtClean="0"/>
              <a:t>Rgt</a:t>
            </a:r>
            <a:endParaRPr lang="en-US" b="1" dirty="0"/>
          </a:p>
        </p:txBody>
      </p:sp>
      <p:sp>
        <p:nvSpPr>
          <p:cNvPr id="20" name="Rectangle 19"/>
          <p:cNvSpPr/>
          <p:nvPr/>
        </p:nvSpPr>
        <p:spPr>
          <a:xfrm>
            <a:off x="5943600" y="3920598"/>
            <a:ext cx="990600" cy="646331"/>
          </a:xfrm>
          <a:prstGeom prst="rect">
            <a:avLst/>
          </a:prstGeom>
        </p:spPr>
        <p:txBody>
          <a:bodyPr wrap="square">
            <a:spAutoFit/>
          </a:bodyPr>
          <a:lstStyle/>
          <a:p>
            <a:pPr algn="ctr"/>
            <a:r>
              <a:rPr lang="en-US" b="1" dirty="0" smtClean="0"/>
              <a:t>110</a:t>
            </a:r>
            <a:r>
              <a:rPr lang="en-US" b="1" baseline="30000" dirty="0" smtClean="0"/>
              <a:t>th</a:t>
            </a:r>
            <a:r>
              <a:rPr lang="en-US" b="1" dirty="0" smtClean="0"/>
              <a:t> </a:t>
            </a:r>
          </a:p>
          <a:p>
            <a:pPr algn="ctr"/>
            <a:r>
              <a:rPr lang="en-US" b="1" dirty="0" smtClean="0"/>
              <a:t>FA </a:t>
            </a:r>
            <a:r>
              <a:rPr lang="en-US" b="1" dirty="0" err="1" smtClean="0"/>
              <a:t>Rgt</a:t>
            </a:r>
            <a:endParaRPr lang="en-US" b="1" dirty="0"/>
          </a:p>
        </p:txBody>
      </p:sp>
      <p:sp>
        <p:nvSpPr>
          <p:cNvPr id="21" name="Rectangle 20"/>
          <p:cNvSpPr/>
          <p:nvPr/>
        </p:nvSpPr>
        <p:spPr>
          <a:xfrm>
            <a:off x="6858000" y="39205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Rectangle 21"/>
          <p:cNvSpPr/>
          <p:nvPr/>
        </p:nvSpPr>
        <p:spPr>
          <a:xfrm>
            <a:off x="6781800" y="3920598"/>
            <a:ext cx="990600" cy="646331"/>
          </a:xfrm>
          <a:prstGeom prst="rect">
            <a:avLst/>
          </a:prstGeom>
        </p:spPr>
        <p:txBody>
          <a:bodyPr wrap="square">
            <a:spAutoFit/>
          </a:bodyPr>
          <a:lstStyle/>
          <a:p>
            <a:pPr algn="ctr"/>
            <a:r>
              <a:rPr lang="en-US" b="1" dirty="0" smtClean="0"/>
              <a:t>111</a:t>
            </a:r>
            <a:r>
              <a:rPr lang="en-US" b="1" baseline="30000" dirty="0" smtClean="0"/>
              <a:t>th</a:t>
            </a:r>
            <a:r>
              <a:rPr lang="en-US" b="1" dirty="0" smtClean="0"/>
              <a:t> </a:t>
            </a:r>
          </a:p>
          <a:p>
            <a:pPr algn="ctr"/>
            <a:r>
              <a:rPr lang="en-US" b="1" dirty="0" smtClean="0"/>
              <a:t>FA </a:t>
            </a:r>
            <a:r>
              <a:rPr lang="en-US" b="1" dirty="0" err="1" smtClean="0"/>
              <a:t>Rgt</a:t>
            </a:r>
            <a:endParaRPr lang="en-US" b="1" dirty="0"/>
          </a:p>
        </p:txBody>
      </p:sp>
      <p:sp>
        <p:nvSpPr>
          <p:cNvPr id="23" name="Rectangle 22"/>
          <p:cNvSpPr/>
          <p:nvPr/>
        </p:nvSpPr>
        <p:spPr>
          <a:xfrm>
            <a:off x="7772400" y="3920598"/>
            <a:ext cx="709246"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Rectangle 23"/>
          <p:cNvSpPr/>
          <p:nvPr/>
        </p:nvSpPr>
        <p:spPr>
          <a:xfrm>
            <a:off x="7696200" y="3920598"/>
            <a:ext cx="838200" cy="646331"/>
          </a:xfrm>
          <a:prstGeom prst="rect">
            <a:avLst/>
          </a:prstGeom>
        </p:spPr>
        <p:txBody>
          <a:bodyPr wrap="square">
            <a:spAutoFit/>
          </a:bodyPr>
          <a:lstStyle/>
          <a:p>
            <a:pPr algn="ctr"/>
            <a:r>
              <a:rPr lang="en-US" b="1" dirty="0" smtClean="0"/>
              <a:t>112</a:t>
            </a:r>
            <a:r>
              <a:rPr lang="en-US" b="1" baseline="30000" dirty="0" smtClean="0"/>
              <a:t>th</a:t>
            </a:r>
            <a:r>
              <a:rPr lang="en-US" b="1" dirty="0" smtClean="0"/>
              <a:t> </a:t>
            </a:r>
          </a:p>
          <a:p>
            <a:pPr algn="ctr"/>
            <a:r>
              <a:rPr lang="en-US" b="1" dirty="0" smtClean="0"/>
              <a:t>FA </a:t>
            </a:r>
            <a:r>
              <a:rPr lang="en-US" b="1" dirty="0" err="1" smtClean="0"/>
              <a:t>Rgt</a:t>
            </a:r>
            <a:endParaRPr lang="en-US" b="1" dirty="0"/>
          </a:p>
        </p:txBody>
      </p:sp>
      <p:sp>
        <p:nvSpPr>
          <p:cNvPr id="25" name="Rectangle 24"/>
          <p:cNvSpPr/>
          <p:nvPr/>
        </p:nvSpPr>
        <p:spPr>
          <a:xfrm>
            <a:off x="228600" y="38443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2400" y="3844398"/>
            <a:ext cx="990600" cy="646331"/>
          </a:xfrm>
          <a:prstGeom prst="rect">
            <a:avLst/>
          </a:prstGeom>
        </p:spPr>
        <p:txBody>
          <a:bodyPr wrap="square">
            <a:spAutoFit/>
          </a:bodyPr>
          <a:lstStyle/>
          <a:p>
            <a:pPr algn="ctr"/>
            <a:r>
              <a:rPr lang="en-US" b="1" dirty="0" smtClean="0"/>
              <a:t>113</a:t>
            </a:r>
            <a:r>
              <a:rPr lang="en-US" b="1" baseline="30000" dirty="0" smtClean="0"/>
              <a:t>th</a:t>
            </a:r>
            <a:r>
              <a:rPr lang="en-US" b="1" dirty="0" smtClean="0"/>
              <a:t> </a:t>
            </a:r>
          </a:p>
          <a:p>
            <a:pPr algn="ctr"/>
            <a:r>
              <a:rPr lang="en-US" b="1" dirty="0" err="1" smtClean="0"/>
              <a:t>Inf</a:t>
            </a:r>
            <a:r>
              <a:rPr lang="en-US" b="1" dirty="0" smtClean="0"/>
              <a:t> </a:t>
            </a:r>
            <a:r>
              <a:rPr lang="en-US" b="1" dirty="0" err="1" smtClean="0"/>
              <a:t>Rgt</a:t>
            </a:r>
            <a:endParaRPr lang="en-US" b="1" dirty="0"/>
          </a:p>
        </p:txBody>
      </p:sp>
      <p:sp>
        <p:nvSpPr>
          <p:cNvPr id="27" name="Rectangle 26"/>
          <p:cNvSpPr/>
          <p:nvPr/>
        </p:nvSpPr>
        <p:spPr>
          <a:xfrm>
            <a:off x="1143000" y="38443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p:cNvSpPr/>
          <p:nvPr/>
        </p:nvSpPr>
        <p:spPr>
          <a:xfrm>
            <a:off x="1143000" y="3844398"/>
            <a:ext cx="838200" cy="646331"/>
          </a:xfrm>
          <a:prstGeom prst="rect">
            <a:avLst/>
          </a:prstGeom>
        </p:spPr>
        <p:txBody>
          <a:bodyPr wrap="square">
            <a:spAutoFit/>
          </a:bodyPr>
          <a:lstStyle/>
          <a:p>
            <a:pPr algn="ctr"/>
            <a:r>
              <a:rPr lang="en-US" b="1" dirty="0" smtClean="0"/>
              <a:t>114</a:t>
            </a:r>
            <a:r>
              <a:rPr lang="en-US" b="1" baseline="30000" dirty="0" smtClean="0"/>
              <a:t>th</a:t>
            </a:r>
            <a:r>
              <a:rPr lang="en-US" b="1" dirty="0" smtClean="0"/>
              <a:t> </a:t>
            </a:r>
          </a:p>
          <a:p>
            <a:pPr algn="ctr"/>
            <a:r>
              <a:rPr lang="en-US" b="1" dirty="0" err="1" smtClean="0"/>
              <a:t>Inf</a:t>
            </a:r>
            <a:r>
              <a:rPr lang="en-US" b="1" dirty="0" smtClean="0"/>
              <a:t> </a:t>
            </a:r>
            <a:r>
              <a:rPr lang="en-US" b="1" dirty="0" err="1" smtClean="0"/>
              <a:t>Rgt</a:t>
            </a:r>
            <a:endParaRPr lang="en-US" b="1" dirty="0"/>
          </a:p>
        </p:txBody>
      </p:sp>
      <p:sp>
        <p:nvSpPr>
          <p:cNvPr id="29" name="Rectangle 28"/>
          <p:cNvSpPr/>
          <p:nvPr/>
        </p:nvSpPr>
        <p:spPr>
          <a:xfrm>
            <a:off x="2133600" y="38443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 name="Rectangle 29"/>
          <p:cNvSpPr/>
          <p:nvPr/>
        </p:nvSpPr>
        <p:spPr>
          <a:xfrm>
            <a:off x="2057400" y="3844398"/>
            <a:ext cx="990600" cy="646331"/>
          </a:xfrm>
          <a:prstGeom prst="rect">
            <a:avLst/>
          </a:prstGeom>
        </p:spPr>
        <p:txBody>
          <a:bodyPr wrap="square">
            <a:spAutoFit/>
          </a:bodyPr>
          <a:lstStyle/>
          <a:p>
            <a:pPr algn="ctr"/>
            <a:r>
              <a:rPr lang="en-US" b="1" dirty="0" smtClean="0"/>
              <a:t>115</a:t>
            </a:r>
            <a:r>
              <a:rPr lang="en-US" b="1" baseline="30000" dirty="0" smtClean="0"/>
              <a:t>th</a:t>
            </a:r>
            <a:r>
              <a:rPr lang="en-US" b="1" dirty="0" smtClean="0"/>
              <a:t> </a:t>
            </a:r>
          </a:p>
          <a:p>
            <a:pPr algn="ctr"/>
            <a:r>
              <a:rPr lang="en-US" b="1" dirty="0" err="1" smtClean="0"/>
              <a:t>Inf</a:t>
            </a:r>
            <a:r>
              <a:rPr lang="en-US" b="1" dirty="0" smtClean="0"/>
              <a:t> </a:t>
            </a:r>
            <a:r>
              <a:rPr lang="en-US" b="1" dirty="0" err="1" smtClean="0"/>
              <a:t>Rgt</a:t>
            </a:r>
            <a:endParaRPr lang="en-US" b="1" dirty="0"/>
          </a:p>
        </p:txBody>
      </p:sp>
      <p:sp>
        <p:nvSpPr>
          <p:cNvPr id="31" name="Rectangle 30"/>
          <p:cNvSpPr/>
          <p:nvPr/>
        </p:nvSpPr>
        <p:spPr>
          <a:xfrm>
            <a:off x="3048000" y="3844398"/>
            <a:ext cx="8382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p:cNvSpPr/>
          <p:nvPr/>
        </p:nvSpPr>
        <p:spPr>
          <a:xfrm>
            <a:off x="3048000" y="3844398"/>
            <a:ext cx="838200" cy="646331"/>
          </a:xfrm>
          <a:prstGeom prst="rect">
            <a:avLst/>
          </a:prstGeom>
        </p:spPr>
        <p:txBody>
          <a:bodyPr wrap="square">
            <a:spAutoFit/>
          </a:bodyPr>
          <a:lstStyle/>
          <a:p>
            <a:pPr algn="ctr"/>
            <a:r>
              <a:rPr lang="en-US" b="1" dirty="0" smtClean="0"/>
              <a:t>116</a:t>
            </a:r>
            <a:r>
              <a:rPr lang="en-US" b="1" baseline="30000" dirty="0" smtClean="0"/>
              <a:t>th</a:t>
            </a:r>
            <a:r>
              <a:rPr lang="en-US" b="1" dirty="0" smtClean="0"/>
              <a:t> </a:t>
            </a:r>
          </a:p>
          <a:p>
            <a:pPr algn="ctr"/>
            <a:r>
              <a:rPr lang="en-US" b="1" dirty="0" err="1" smtClean="0"/>
              <a:t>Inf</a:t>
            </a:r>
            <a:r>
              <a:rPr lang="en-US" b="1" dirty="0" smtClean="0"/>
              <a:t> </a:t>
            </a:r>
            <a:r>
              <a:rPr lang="en-US" b="1" dirty="0" err="1" smtClean="0"/>
              <a:t>Rgt</a:t>
            </a:r>
            <a:endParaRPr lang="en-US" b="1" dirty="0"/>
          </a:p>
        </p:txBody>
      </p:sp>
      <p:sp>
        <p:nvSpPr>
          <p:cNvPr id="33" name="Rectangle 32"/>
          <p:cNvSpPr/>
          <p:nvPr/>
        </p:nvSpPr>
        <p:spPr>
          <a:xfrm>
            <a:off x="4038600" y="3920598"/>
            <a:ext cx="1752600" cy="2154436"/>
          </a:xfrm>
          <a:prstGeom prst="rect">
            <a:avLst/>
          </a:prstGeom>
        </p:spPr>
        <p:txBody>
          <a:bodyPr wrap="square">
            <a:spAutoFit/>
          </a:bodyPr>
          <a:lstStyle/>
          <a:p>
            <a:r>
              <a:rPr lang="en-US" b="1" dirty="0" smtClean="0"/>
              <a:t>Division Trains</a:t>
            </a:r>
          </a:p>
          <a:p>
            <a:r>
              <a:rPr lang="en-US" sz="1400" b="1" dirty="0" smtClean="0"/>
              <a:t>104</a:t>
            </a:r>
            <a:r>
              <a:rPr lang="en-US" sz="1400" b="1" baseline="30000" dirty="0" smtClean="0"/>
              <a:t>th</a:t>
            </a:r>
            <a:r>
              <a:rPr lang="en-US" sz="1400" b="1" dirty="0" smtClean="0"/>
              <a:t>  Train HQ and</a:t>
            </a:r>
          </a:p>
          <a:p>
            <a:r>
              <a:rPr lang="en-US" sz="1400" b="1" dirty="0" smtClean="0"/>
              <a:t>         Military Police</a:t>
            </a:r>
          </a:p>
          <a:p>
            <a:r>
              <a:rPr lang="en-US" sz="1400" b="1" dirty="0" smtClean="0"/>
              <a:t>104</a:t>
            </a:r>
            <a:r>
              <a:rPr lang="en-US" sz="1400" b="1" baseline="30000" dirty="0" smtClean="0"/>
              <a:t>th</a:t>
            </a:r>
            <a:r>
              <a:rPr lang="en-US" sz="1400" b="1" dirty="0" smtClean="0"/>
              <a:t>  Ammo Train</a:t>
            </a:r>
          </a:p>
          <a:p>
            <a:r>
              <a:rPr lang="en-US" sz="1400" b="1" dirty="0" smtClean="0"/>
              <a:t>104</a:t>
            </a:r>
            <a:r>
              <a:rPr lang="en-US" sz="1400" b="1" baseline="30000" dirty="0" smtClean="0"/>
              <a:t>th</a:t>
            </a:r>
            <a:r>
              <a:rPr lang="en-US" sz="1400" b="1" dirty="0" smtClean="0"/>
              <a:t>  Motor Supply</a:t>
            </a:r>
          </a:p>
          <a:p>
            <a:r>
              <a:rPr lang="en-US" sz="1400" b="1" dirty="0" smtClean="0"/>
              <a:t>              Train</a:t>
            </a:r>
          </a:p>
          <a:p>
            <a:r>
              <a:rPr lang="en-US" sz="1400" b="1" dirty="0" smtClean="0"/>
              <a:t>104</a:t>
            </a:r>
            <a:r>
              <a:rPr lang="en-US" sz="1400" b="1" baseline="30000" dirty="0" smtClean="0"/>
              <a:t>th</a:t>
            </a:r>
            <a:r>
              <a:rPr lang="en-US" sz="1400" b="1" dirty="0" smtClean="0"/>
              <a:t>  Sanitary Train</a:t>
            </a:r>
          </a:p>
          <a:p>
            <a:r>
              <a:rPr lang="en-US" sz="1400" b="1" dirty="0" smtClean="0"/>
              <a:t>104</a:t>
            </a:r>
            <a:r>
              <a:rPr lang="en-US" sz="1400" b="1" baseline="30000" dirty="0" smtClean="0"/>
              <a:t>th</a:t>
            </a:r>
            <a:r>
              <a:rPr lang="en-US" sz="1400" b="1" dirty="0" smtClean="0"/>
              <a:t>  Engineer Train</a:t>
            </a:r>
            <a:endParaRPr lang="en-US" b="1" dirty="0" smtClean="0"/>
          </a:p>
          <a:p>
            <a:r>
              <a:rPr lang="en-US" b="1" dirty="0"/>
              <a:t> </a:t>
            </a:r>
          </a:p>
        </p:txBody>
      </p:sp>
      <p:cxnSp>
        <p:nvCxnSpPr>
          <p:cNvPr id="35" name="Straight Connector 34"/>
          <p:cNvCxnSpPr/>
          <p:nvPr/>
        </p:nvCxnSpPr>
        <p:spPr>
          <a:xfrm>
            <a:off x="4038600" y="4225398"/>
            <a:ext cx="160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4" idx="2"/>
            <a:endCxn id="9" idx="0"/>
          </p:cNvCxnSpPr>
          <p:nvPr/>
        </p:nvCxnSpPr>
        <p:spPr>
          <a:xfrm rot="5400000">
            <a:off x="2582178" y="1104646"/>
            <a:ext cx="381000" cy="2964904"/>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4" idx="2"/>
            <a:endCxn id="11" idx="0"/>
          </p:cNvCxnSpPr>
          <p:nvPr/>
        </p:nvCxnSpPr>
        <p:spPr>
          <a:xfrm rot="5400000">
            <a:off x="3344178" y="1866646"/>
            <a:ext cx="381000" cy="1440904"/>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4" idx="2"/>
            <a:endCxn id="17" idx="0"/>
          </p:cNvCxnSpPr>
          <p:nvPr/>
        </p:nvCxnSpPr>
        <p:spPr>
          <a:xfrm rot="5400000">
            <a:off x="4002424" y="2524892"/>
            <a:ext cx="381000" cy="124413"/>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52" name="Elbow Connector 51"/>
          <p:cNvCxnSpPr>
            <a:stCxn id="4" idx="2"/>
            <a:endCxn id="13" idx="0"/>
          </p:cNvCxnSpPr>
          <p:nvPr/>
        </p:nvCxnSpPr>
        <p:spPr>
          <a:xfrm rot="16200000" flipH="1">
            <a:off x="5843662" y="808066"/>
            <a:ext cx="381000" cy="3558064"/>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54" name="Elbow Connector 53"/>
          <p:cNvCxnSpPr>
            <a:stCxn id="4" idx="2"/>
            <a:endCxn id="19" idx="0"/>
          </p:cNvCxnSpPr>
          <p:nvPr/>
        </p:nvCxnSpPr>
        <p:spPr>
          <a:xfrm rot="16200000" flipH="1">
            <a:off x="5095650" y="1556077"/>
            <a:ext cx="381000" cy="2062041"/>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4" idx="2"/>
            <a:endCxn id="15" idx="0"/>
          </p:cNvCxnSpPr>
          <p:nvPr/>
        </p:nvCxnSpPr>
        <p:spPr>
          <a:xfrm rot="16200000" flipH="1">
            <a:off x="4575062" y="2076666"/>
            <a:ext cx="381000" cy="1020864"/>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58" name="Shape 57"/>
          <p:cNvCxnSpPr>
            <a:stCxn id="6" idx="2"/>
            <a:endCxn id="26" idx="0"/>
          </p:cNvCxnSpPr>
          <p:nvPr/>
        </p:nvCxnSpPr>
        <p:spPr>
          <a:xfrm rot="5400000">
            <a:off x="762000" y="3349098"/>
            <a:ext cx="381000" cy="6096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2" name="Elbow Connector 61"/>
          <p:cNvCxnSpPr>
            <a:stCxn id="6" idx="2"/>
            <a:endCxn id="27" idx="0"/>
          </p:cNvCxnSpPr>
          <p:nvPr/>
        </p:nvCxnSpPr>
        <p:spPr>
          <a:xfrm rot="16200000" flipH="1">
            <a:off x="1219200" y="3501498"/>
            <a:ext cx="381000" cy="3048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10" idx="2"/>
          </p:cNvCxnSpPr>
          <p:nvPr/>
        </p:nvCxnSpPr>
        <p:spPr>
          <a:xfrm rot="5400000">
            <a:off x="2419350" y="3482448"/>
            <a:ext cx="381000" cy="3429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10" idx="2"/>
            <a:endCxn id="32" idx="0"/>
          </p:cNvCxnSpPr>
          <p:nvPr/>
        </p:nvCxnSpPr>
        <p:spPr>
          <a:xfrm rot="16200000" flipH="1">
            <a:off x="2933700" y="3310998"/>
            <a:ext cx="381000" cy="6858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12" idx="2"/>
            <a:endCxn id="20" idx="0"/>
          </p:cNvCxnSpPr>
          <p:nvPr/>
        </p:nvCxnSpPr>
        <p:spPr>
          <a:xfrm rot="5400000">
            <a:off x="6896100" y="3006198"/>
            <a:ext cx="457200" cy="13716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12" idx="2"/>
            <a:endCxn id="21" idx="0"/>
          </p:cNvCxnSpPr>
          <p:nvPr/>
        </p:nvCxnSpPr>
        <p:spPr>
          <a:xfrm rot="5400000">
            <a:off x="7315200" y="3425298"/>
            <a:ext cx="457200" cy="53340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73" name="Elbow Connector 72"/>
          <p:cNvCxnSpPr>
            <a:stCxn id="12" idx="2"/>
          </p:cNvCxnSpPr>
          <p:nvPr/>
        </p:nvCxnSpPr>
        <p:spPr>
          <a:xfrm rot="16200000" flipH="1">
            <a:off x="7809130" y="3464768"/>
            <a:ext cx="459938" cy="457198"/>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58113" y="304800"/>
            <a:ext cx="2689887" cy="954107"/>
          </a:xfrm>
          <a:prstGeom prst="rect">
            <a:avLst/>
          </a:prstGeom>
          <a:noFill/>
        </p:spPr>
        <p:txBody>
          <a:bodyPr wrap="square" rtlCol="0">
            <a:spAutoFit/>
          </a:bodyPr>
          <a:lstStyle/>
          <a:p>
            <a:pPr algn="ctr"/>
            <a:r>
              <a:rPr lang="en-US" sz="2800" b="1" dirty="0" smtClean="0"/>
              <a:t>1917 at </a:t>
            </a:r>
          </a:p>
          <a:p>
            <a:pPr algn="ctr"/>
            <a:r>
              <a:rPr lang="en-US" sz="2800" b="1" dirty="0" smtClean="0"/>
              <a:t>Camp McClellan</a:t>
            </a:r>
            <a:endParaRPr lang="en-US" sz="2800" b="1" dirty="0"/>
          </a:p>
        </p:txBody>
      </p:sp>
      <p:cxnSp>
        <p:nvCxnSpPr>
          <p:cNvPr id="49" name="Straight Connector 48"/>
          <p:cNvCxnSpPr/>
          <p:nvPr/>
        </p:nvCxnSpPr>
        <p:spPr>
          <a:xfrm>
            <a:off x="4648200" y="2625198"/>
            <a:ext cx="0" cy="12954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8" name="Picture 47" descr="112th Field Artillery TIOH.jpg"/>
          <p:cNvPicPr>
            <a:picLocks noChangeAspect="1"/>
          </p:cNvPicPr>
          <p:nvPr/>
        </p:nvPicPr>
        <p:blipFill>
          <a:blip r:embed="rId3" cstate="print"/>
          <a:stretch>
            <a:fillRect/>
          </a:stretch>
        </p:blipFill>
        <p:spPr>
          <a:xfrm>
            <a:off x="7848600" y="4987398"/>
            <a:ext cx="653332" cy="916259"/>
          </a:xfrm>
          <a:prstGeom prst="rect">
            <a:avLst/>
          </a:prstGeom>
        </p:spPr>
      </p:pic>
      <p:pic>
        <p:nvPicPr>
          <p:cNvPr id="50" name="Picture 49" descr="113th Inf regiment TIOH.png"/>
          <p:cNvPicPr>
            <a:picLocks noChangeAspect="1"/>
          </p:cNvPicPr>
          <p:nvPr/>
        </p:nvPicPr>
        <p:blipFill>
          <a:blip r:embed="rId4" cstate="print"/>
          <a:stretch>
            <a:fillRect/>
          </a:stretch>
        </p:blipFill>
        <p:spPr>
          <a:xfrm>
            <a:off x="304800" y="4987398"/>
            <a:ext cx="685800" cy="995342"/>
          </a:xfrm>
          <a:prstGeom prst="rect">
            <a:avLst/>
          </a:prstGeom>
        </p:spPr>
      </p:pic>
      <p:pic>
        <p:nvPicPr>
          <p:cNvPr id="51" name="Picture 50" descr="114th inf rgt TIOH.png"/>
          <p:cNvPicPr>
            <a:picLocks noChangeAspect="1"/>
          </p:cNvPicPr>
          <p:nvPr/>
        </p:nvPicPr>
        <p:blipFill>
          <a:blip r:embed="rId5" cstate="print"/>
          <a:stretch>
            <a:fillRect/>
          </a:stretch>
        </p:blipFill>
        <p:spPr>
          <a:xfrm>
            <a:off x="1219200" y="4987398"/>
            <a:ext cx="615768" cy="1108602"/>
          </a:xfrm>
          <a:prstGeom prst="rect">
            <a:avLst/>
          </a:prstGeom>
        </p:spPr>
      </p:pic>
      <p:pic>
        <p:nvPicPr>
          <p:cNvPr id="53" name="Content Placeholder 4" descr="chapter 10 jpg3.jpg"/>
          <p:cNvPicPr>
            <a:picLocks noChangeAspect="1"/>
          </p:cNvPicPr>
          <p:nvPr/>
        </p:nvPicPr>
        <p:blipFill>
          <a:blip r:embed="rId6" cstate="print"/>
          <a:srcRect l="73992" t="1684" r="2017" b="66327"/>
          <a:stretch>
            <a:fillRect/>
          </a:stretch>
        </p:blipFill>
        <p:spPr>
          <a:xfrm>
            <a:off x="2133600" y="4987398"/>
            <a:ext cx="762000" cy="762000"/>
          </a:xfrm>
          <a:prstGeom prst="rect">
            <a:avLst/>
          </a:prstGeom>
        </p:spPr>
      </p:pic>
      <p:pic>
        <p:nvPicPr>
          <p:cNvPr id="55" name="Picture 2" descr="C:\Users\alexander.barnes\Documents\Al Word\VaARNG\29th Division\Omaha_beach_graphic aug 16 .jpg"/>
          <p:cNvPicPr>
            <a:picLocks noChangeAspect="1" noChangeArrowheads="1"/>
          </p:cNvPicPr>
          <p:nvPr/>
        </p:nvPicPr>
        <p:blipFill>
          <a:blip r:embed="rId7" cstate="print"/>
          <a:srcRect l="69167" t="75556" r="23333" b="12222"/>
          <a:stretch>
            <a:fillRect/>
          </a:stretch>
        </p:blipFill>
        <p:spPr bwMode="auto">
          <a:xfrm>
            <a:off x="7010400" y="4987398"/>
            <a:ext cx="685800" cy="838200"/>
          </a:xfrm>
          <a:prstGeom prst="rect">
            <a:avLst/>
          </a:prstGeom>
          <a:noFill/>
        </p:spPr>
      </p:pic>
      <p:pic>
        <p:nvPicPr>
          <p:cNvPr id="57" name="Picture 2" descr="C:\Users\alexander.barnes\Documents\Al Word\VaARNG\29th Division\Omaha_beach_graphic aug 16 .jpg"/>
          <p:cNvPicPr>
            <a:picLocks noChangeAspect="1" noChangeArrowheads="1"/>
          </p:cNvPicPr>
          <p:nvPr/>
        </p:nvPicPr>
        <p:blipFill>
          <a:blip r:embed="rId7" cstate="print"/>
          <a:srcRect l="30000" t="74444" r="61667" b="12222"/>
          <a:stretch>
            <a:fillRect/>
          </a:stretch>
        </p:blipFill>
        <p:spPr bwMode="auto">
          <a:xfrm>
            <a:off x="3124200" y="4987398"/>
            <a:ext cx="762000" cy="914400"/>
          </a:xfrm>
          <a:prstGeom prst="rect">
            <a:avLst/>
          </a:prstGeom>
          <a:noFill/>
        </p:spPr>
      </p:pic>
      <p:pic>
        <p:nvPicPr>
          <p:cNvPr id="59" name="Picture 2" descr="C:\Users\alexander.barnes\Documents\Al Word\VaARNG\29th Division\Omaha_beach_graphic aug 16 .jpg"/>
          <p:cNvPicPr>
            <a:picLocks noChangeAspect="1" noChangeArrowheads="1"/>
          </p:cNvPicPr>
          <p:nvPr/>
        </p:nvPicPr>
        <p:blipFill>
          <a:blip r:embed="rId7" cstate="print"/>
          <a:srcRect l="48333" t="74444" r="42500" b="11111"/>
          <a:stretch>
            <a:fillRect/>
          </a:stretch>
        </p:blipFill>
        <p:spPr bwMode="auto">
          <a:xfrm>
            <a:off x="3810000" y="579036"/>
            <a:ext cx="838200" cy="990600"/>
          </a:xfrm>
          <a:prstGeom prst="rect">
            <a:avLst/>
          </a:prstGeom>
          <a:solidFill>
            <a:schemeClr val="bg1"/>
          </a:solidFill>
          <a:ln>
            <a:noFill/>
          </a:ln>
          <a:effectLst>
            <a:outerShdw blurRad="50800" dist="38100" dir="2700000" algn="tl" rotWithShape="0">
              <a:prstClr val="black">
                <a:alpha val="40000"/>
              </a:prstClr>
            </a:outerShdw>
          </a:effectLst>
        </p:spPr>
      </p:pic>
      <p:pic>
        <p:nvPicPr>
          <p:cNvPr id="60" name="Picture 59" descr="06-17  AH 110th FA DUI and disk.JPG"/>
          <p:cNvPicPr>
            <a:picLocks noChangeAspect="1"/>
          </p:cNvPicPr>
          <p:nvPr/>
        </p:nvPicPr>
        <p:blipFill>
          <a:blip r:embed="rId8" cstate="print"/>
          <a:srcRect l="12231" t="6560" r="52905" b="30452"/>
          <a:stretch>
            <a:fillRect/>
          </a:stretch>
        </p:blipFill>
        <p:spPr>
          <a:xfrm>
            <a:off x="6096000" y="4987398"/>
            <a:ext cx="693683" cy="838200"/>
          </a:xfrm>
          <a:prstGeom prst="rect">
            <a:avLst/>
          </a:prstGeom>
        </p:spPr>
      </p:pic>
    </p:spTree>
    <p:extLst>
      <p:ext uri="{BB962C8B-B14F-4D97-AF65-F5344CB8AC3E}">
        <p14:creationId xmlns:p14="http://schemas.microsoft.com/office/powerpoint/2010/main" val="1328848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0" y="0"/>
            <a:ext cx="3124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0" name="Rectangle 9"/>
          <p:cNvSpPr/>
          <p:nvPr/>
        </p:nvSpPr>
        <p:spPr>
          <a:xfrm>
            <a:off x="6172200" y="0"/>
            <a:ext cx="2971800" cy="6858000"/>
          </a:xfrm>
          <a:prstGeom prst="rect">
            <a:avLst/>
          </a:prstGeom>
          <a:solidFill>
            <a:srgbClr val="FF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03-44 29th Division sector on the Meuse.jpg"/>
          <p:cNvPicPr>
            <a:picLocks noChangeAspect="1"/>
          </p:cNvPicPr>
          <p:nvPr/>
        </p:nvPicPr>
        <p:blipFill>
          <a:blip r:embed="rId3" cstate="print"/>
          <a:srcRect l="2615" t="2269" r="3258" b="2442"/>
          <a:stretch>
            <a:fillRect/>
          </a:stretch>
        </p:blipFill>
        <p:spPr>
          <a:xfrm>
            <a:off x="381000" y="228600"/>
            <a:ext cx="5486400" cy="6400800"/>
          </a:xfrm>
          <a:prstGeom prst="rect">
            <a:avLst/>
          </a:prstGeom>
        </p:spPr>
      </p:pic>
      <p:pic>
        <p:nvPicPr>
          <p:cNvPr id="7" name="Picture 6" descr="03-49 114th regiment portrait.jpg"/>
          <p:cNvPicPr>
            <a:picLocks noChangeAspect="1"/>
          </p:cNvPicPr>
          <p:nvPr/>
        </p:nvPicPr>
        <p:blipFill>
          <a:blip r:embed="rId4" cstate="print"/>
          <a:stretch>
            <a:fillRect/>
          </a:stretch>
        </p:blipFill>
        <p:spPr>
          <a:xfrm>
            <a:off x="6477000" y="3352800"/>
            <a:ext cx="2331566" cy="3505200"/>
          </a:xfrm>
          <a:prstGeom prst="rect">
            <a:avLst/>
          </a:prstGeom>
        </p:spPr>
      </p:pic>
      <p:pic>
        <p:nvPicPr>
          <p:cNvPr id="8" name="Picture 7" descr="03-41 SGT Madsen portrait.JPG"/>
          <p:cNvPicPr>
            <a:picLocks noChangeAspect="1"/>
          </p:cNvPicPr>
          <p:nvPr/>
        </p:nvPicPr>
        <p:blipFill>
          <a:blip r:embed="rId5" cstate="print"/>
          <a:stretch>
            <a:fillRect/>
          </a:stretch>
        </p:blipFill>
        <p:spPr>
          <a:xfrm>
            <a:off x="6400800" y="152400"/>
            <a:ext cx="2288778" cy="3048000"/>
          </a:xfrm>
          <a:prstGeom prst="rect">
            <a:avLst/>
          </a:prstGeom>
        </p:spPr>
      </p:pic>
    </p:spTree>
    <p:extLst>
      <p:ext uri="{BB962C8B-B14F-4D97-AF65-F5344CB8AC3E}">
        <p14:creationId xmlns:p14="http://schemas.microsoft.com/office/powerpoint/2010/main" val="21534629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862"/>
            <a:ext cx="9144000" cy="6858000"/>
          </a:xfrm>
          <a:prstGeom prst="rect">
            <a:avLst/>
          </a:prstGeom>
          <a:gradFill flip="none" rotWithShape="1">
            <a:gsLst>
              <a:gs pos="0">
                <a:srgbClr val="0070C0"/>
              </a:gs>
              <a:gs pos="44000">
                <a:schemeClr val="accent1">
                  <a:lumMod val="45000"/>
                  <a:lumOff val="55000"/>
                </a:schemeClr>
              </a:gs>
              <a:gs pos="63000">
                <a:schemeClr val="accent1">
                  <a:lumMod val="45000"/>
                  <a:lumOff val="55000"/>
                </a:schemeClr>
              </a:gs>
              <a:gs pos="100000">
                <a:schemeClr val="bg1">
                  <a:lumMod val="7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The Interwar period and a Division for all seasons:</a:t>
            </a:r>
            <a:endParaRPr lang="en-US" dirty="0"/>
          </a:p>
        </p:txBody>
      </p:sp>
      <p:sp>
        <p:nvSpPr>
          <p:cNvPr id="7" name="TextBox 6"/>
          <p:cNvSpPr txBox="1"/>
          <p:nvPr/>
        </p:nvSpPr>
        <p:spPr>
          <a:xfrm>
            <a:off x="3276600" y="1905000"/>
            <a:ext cx="3429000" cy="2123658"/>
          </a:xfrm>
          <a:prstGeom prst="rect">
            <a:avLst/>
          </a:prstGeom>
          <a:noFill/>
        </p:spPr>
        <p:txBody>
          <a:bodyPr wrap="square" rtlCol="0">
            <a:spAutoFit/>
          </a:bodyPr>
          <a:lstStyle/>
          <a:p>
            <a:r>
              <a:rPr lang="en-US" sz="4400" dirty="0" smtClean="0"/>
              <a:t>Requires Continuous </a:t>
            </a:r>
          </a:p>
          <a:p>
            <a:r>
              <a:rPr lang="en-US" sz="4400" dirty="0" smtClean="0"/>
              <a:t>Training</a:t>
            </a:r>
            <a:endParaRPr lang="en-US" sz="4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111" r="9646"/>
          <a:stretch/>
        </p:blipFill>
        <p:spPr>
          <a:xfrm>
            <a:off x="914400" y="1524000"/>
            <a:ext cx="7016564" cy="5334000"/>
          </a:xfrm>
          <a:prstGeom prst="rect">
            <a:avLst/>
          </a:prstGeom>
        </p:spPr>
      </p:pic>
    </p:spTree>
    <p:extLst>
      <p:ext uri="{BB962C8B-B14F-4D97-AF65-F5344CB8AC3E}">
        <p14:creationId xmlns:p14="http://schemas.microsoft.com/office/powerpoint/2010/main" val="39350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gradFill flip="none" rotWithShape="1">
            <a:gsLst>
              <a:gs pos="0">
                <a:srgbClr val="0070C0"/>
              </a:gs>
              <a:gs pos="44000">
                <a:schemeClr val="accent1">
                  <a:lumMod val="45000"/>
                  <a:lumOff val="55000"/>
                </a:schemeClr>
              </a:gs>
              <a:gs pos="63000">
                <a:schemeClr val="accent1">
                  <a:lumMod val="45000"/>
                  <a:lumOff val="55000"/>
                </a:schemeClr>
              </a:gs>
              <a:gs pos="100000">
                <a:schemeClr val="bg1">
                  <a:lumMod val="7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11723" y="109010"/>
            <a:ext cx="9144000" cy="6496716"/>
            <a:chOff x="11723" y="109010"/>
            <a:chExt cx="9144000" cy="6496716"/>
          </a:xfrm>
        </p:grpSpPr>
        <p:pic>
          <p:nvPicPr>
            <p:cNvPr id="5" name="Picture 2" descr="C:\Users\barnes\Documents\Al\29th Division book\Pictures\Chapter 6 Mobilization\06-29  1943 schematic.jpg"/>
            <p:cNvPicPr>
              <a:picLocks noChangeAspect="1" noChangeArrowheads="1"/>
            </p:cNvPicPr>
            <p:nvPr/>
          </p:nvPicPr>
          <p:blipFill rotWithShape="1">
            <a:blip r:embed="rId3" cstate="print"/>
            <a:srcRect l="8333" b="13162"/>
            <a:stretch/>
          </p:blipFill>
          <p:spPr bwMode="auto">
            <a:xfrm>
              <a:off x="11723" y="109010"/>
              <a:ext cx="9144000" cy="6496716"/>
            </a:xfrm>
            <a:prstGeom prst="rect">
              <a:avLst/>
            </a:prstGeom>
            <a:noFill/>
          </p:spPr>
        </p:pic>
        <p:pic>
          <p:nvPicPr>
            <p:cNvPr id="6" name="Content Placeholder 4" descr="chapter 10 jpg3.jpg"/>
            <p:cNvPicPr>
              <a:picLocks noChangeAspect="1"/>
            </p:cNvPicPr>
            <p:nvPr/>
          </p:nvPicPr>
          <p:blipFill>
            <a:blip r:embed="rId4" cstate="print"/>
            <a:srcRect l="73992" t="1684" r="2017" b="66327"/>
            <a:stretch>
              <a:fillRect/>
            </a:stretch>
          </p:blipFill>
          <p:spPr>
            <a:xfrm>
              <a:off x="228600" y="2976369"/>
              <a:ext cx="762000" cy="762000"/>
            </a:xfrm>
            <a:prstGeom prst="rect">
              <a:avLst/>
            </a:prstGeom>
          </p:spPr>
        </p:pic>
        <p:pic>
          <p:nvPicPr>
            <p:cNvPr id="7" name="Picture 2" descr="C:\Users\alexander.barnes\Documents\Al Word\VaARNG\29th Division\Omaha_beach_graphic aug 16 .jpg"/>
            <p:cNvPicPr>
              <a:picLocks noChangeAspect="1" noChangeArrowheads="1"/>
            </p:cNvPicPr>
            <p:nvPr/>
          </p:nvPicPr>
          <p:blipFill>
            <a:blip r:embed="rId5" cstate="print"/>
            <a:srcRect l="69167" t="75556" r="23333" b="12222"/>
            <a:stretch>
              <a:fillRect/>
            </a:stretch>
          </p:blipFill>
          <p:spPr bwMode="auto">
            <a:xfrm>
              <a:off x="5753100" y="4311722"/>
              <a:ext cx="685800" cy="838200"/>
            </a:xfrm>
            <a:prstGeom prst="rect">
              <a:avLst/>
            </a:prstGeom>
            <a:noFill/>
          </p:spPr>
        </p:pic>
        <p:pic>
          <p:nvPicPr>
            <p:cNvPr id="8" name="Picture 2" descr="C:\Users\alexander.barnes\Documents\Al Word\VaARNG\29th Division\Omaha_beach_graphic aug 16 .jpg"/>
            <p:cNvPicPr>
              <a:picLocks noChangeAspect="1" noChangeArrowheads="1"/>
            </p:cNvPicPr>
            <p:nvPr/>
          </p:nvPicPr>
          <p:blipFill>
            <a:blip r:embed="rId5" cstate="print"/>
            <a:srcRect l="30000" t="75555" r="62500" b="13333"/>
            <a:stretch>
              <a:fillRect/>
            </a:stretch>
          </p:blipFill>
          <p:spPr bwMode="auto">
            <a:xfrm>
              <a:off x="1219200" y="2989158"/>
              <a:ext cx="685800" cy="762000"/>
            </a:xfrm>
            <a:prstGeom prst="rect">
              <a:avLst/>
            </a:prstGeom>
            <a:noFill/>
          </p:spPr>
        </p:pic>
        <p:pic>
          <p:nvPicPr>
            <p:cNvPr id="9" name="Picture 8" descr="06-17  AH 110th FA DUI and disk.JPG"/>
            <p:cNvPicPr>
              <a:picLocks noChangeAspect="1"/>
            </p:cNvPicPr>
            <p:nvPr/>
          </p:nvPicPr>
          <p:blipFill>
            <a:blip r:embed="rId6" cstate="print"/>
            <a:srcRect l="12231" t="6560" r="52905" b="30452"/>
            <a:stretch>
              <a:fillRect/>
            </a:stretch>
          </p:blipFill>
          <p:spPr>
            <a:xfrm>
              <a:off x="4758558" y="4343400"/>
              <a:ext cx="693683" cy="838200"/>
            </a:xfrm>
            <a:prstGeom prst="rect">
              <a:avLst/>
            </a:prstGeom>
          </p:spPr>
        </p:pic>
        <p:pic>
          <p:nvPicPr>
            <p:cNvPr id="10" name="Picture 9" descr="07-45 224th_Field_Arty_tioh.jpg"/>
            <p:cNvPicPr>
              <a:picLocks noChangeAspect="1"/>
            </p:cNvPicPr>
            <p:nvPr/>
          </p:nvPicPr>
          <p:blipFill>
            <a:blip r:embed="rId7" cstate="print"/>
            <a:stretch>
              <a:fillRect/>
            </a:stretch>
          </p:blipFill>
          <p:spPr>
            <a:xfrm>
              <a:off x="6781800" y="4325815"/>
              <a:ext cx="671104" cy="835830"/>
            </a:xfrm>
            <a:prstGeom prst="rect">
              <a:avLst/>
            </a:prstGeom>
          </p:spPr>
        </p:pic>
        <p:pic>
          <p:nvPicPr>
            <p:cNvPr id="11" name="Picture 10" descr="07-43 DSC_0784.JPG"/>
            <p:cNvPicPr>
              <a:picLocks noChangeAspect="1"/>
            </p:cNvPicPr>
            <p:nvPr/>
          </p:nvPicPr>
          <p:blipFill>
            <a:blip r:embed="rId8" cstate="print"/>
            <a:stretch>
              <a:fillRect/>
            </a:stretch>
          </p:blipFill>
          <p:spPr>
            <a:xfrm>
              <a:off x="2133600" y="2974084"/>
              <a:ext cx="699195" cy="766569"/>
            </a:xfrm>
            <a:prstGeom prst="rect">
              <a:avLst/>
            </a:prstGeom>
          </p:spPr>
        </p:pic>
      </p:grpSp>
    </p:spTree>
    <p:extLst>
      <p:ext uri="{BB962C8B-B14F-4D97-AF65-F5344CB8AC3E}">
        <p14:creationId xmlns:p14="http://schemas.microsoft.com/office/powerpoint/2010/main" val="1675143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dpi="0" rotWithShape="1">
            <a:blip r:embed="rId3">
              <a:alphaModFix amt="3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(very) Short History Lesson</a:t>
            </a:r>
            <a:endParaRPr lang="en-US" dirty="0"/>
          </a:p>
        </p:txBody>
      </p:sp>
      <p:sp>
        <p:nvSpPr>
          <p:cNvPr id="3" name="Content Placeholder 2"/>
          <p:cNvSpPr>
            <a:spLocks noGrp="1"/>
          </p:cNvSpPr>
          <p:nvPr>
            <p:ph idx="1"/>
          </p:nvPr>
        </p:nvSpPr>
        <p:spPr>
          <a:xfrm>
            <a:off x="152400" y="1600200"/>
            <a:ext cx="8686800" cy="4525963"/>
          </a:xfrm>
        </p:spPr>
        <p:txBody>
          <a:bodyPr>
            <a:normAutofit fontScale="92500" lnSpcReduction="20000"/>
          </a:bodyPr>
          <a:lstStyle/>
          <a:p>
            <a:r>
              <a:rPr lang="en-US" dirty="0" smtClean="0"/>
              <a:t>Civil War: April 1861 – May 1865. </a:t>
            </a:r>
          </a:p>
          <a:p>
            <a:pPr marL="0" indent="0">
              <a:buNone/>
            </a:pPr>
            <a:r>
              <a:rPr lang="en-US" dirty="0"/>
              <a:t> </a:t>
            </a:r>
            <a:r>
              <a:rPr lang="en-US" dirty="0" smtClean="0"/>
              <a:t>   </a:t>
            </a:r>
            <a:r>
              <a:rPr lang="en-US" sz="2400" dirty="0" smtClean="0"/>
              <a:t>The </a:t>
            </a:r>
            <a:r>
              <a:rPr lang="en-US" sz="2400" dirty="0"/>
              <a:t>Stonewall Brigade: 2</a:t>
            </a:r>
            <a:r>
              <a:rPr lang="en-US" sz="2400" baseline="30000" dirty="0"/>
              <a:t>nd</a:t>
            </a:r>
            <a:r>
              <a:rPr lang="en-US" sz="2400" dirty="0"/>
              <a:t>, 4</a:t>
            </a:r>
            <a:r>
              <a:rPr lang="en-US" sz="2400" baseline="30000" dirty="0"/>
              <a:t>th</a:t>
            </a:r>
            <a:r>
              <a:rPr lang="en-US" sz="2400" dirty="0"/>
              <a:t> , 5</a:t>
            </a:r>
            <a:r>
              <a:rPr lang="en-US" sz="2400" baseline="30000" dirty="0"/>
              <a:t>th</a:t>
            </a:r>
            <a:r>
              <a:rPr lang="en-US" sz="2400" dirty="0"/>
              <a:t>, 27</a:t>
            </a:r>
            <a:r>
              <a:rPr lang="en-US" sz="2400" baseline="30000" dirty="0"/>
              <a:t>th</a:t>
            </a:r>
            <a:r>
              <a:rPr lang="en-US" sz="2400" dirty="0"/>
              <a:t>, 33</a:t>
            </a:r>
            <a:r>
              <a:rPr lang="en-US" sz="2400" baseline="30000" dirty="0"/>
              <a:t>rd</a:t>
            </a:r>
            <a:r>
              <a:rPr lang="en-US" sz="2400" dirty="0"/>
              <a:t> Virginia Regiments</a:t>
            </a:r>
            <a:endParaRPr lang="en-US" sz="2400" dirty="0" smtClean="0"/>
          </a:p>
          <a:p>
            <a:r>
              <a:rPr lang="en-US" dirty="0" smtClean="0"/>
              <a:t>1871 Reorganization:</a:t>
            </a:r>
          </a:p>
          <a:p>
            <a:pPr marL="0" indent="0">
              <a:buNone/>
            </a:pPr>
            <a:r>
              <a:rPr lang="en-US" dirty="0"/>
              <a:t> </a:t>
            </a:r>
            <a:r>
              <a:rPr lang="en-US" dirty="0" smtClean="0"/>
              <a:t>    </a:t>
            </a:r>
            <a:r>
              <a:rPr lang="en-US" sz="2400" dirty="0" smtClean="0"/>
              <a:t>2</a:t>
            </a:r>
            <a:r>
              <a:rPr lang="en-US" sz="2400" baseline="30000" dirty="0" smtClean="0"/>
              <a:t>nd</a:t>
            </a:r>
            <a:r>
              <a:rPr lang="en-US" sz="2400" dirty="0" smtClean="0"/>
              <a:t> and 3</a:t>
            </a:r>
            <a:r>
              <a:rPr lang="en-US" sz="2400" baseline="30000" dirty="0" smtClean="0"/>
              <a:t>rd</a:t>
            </a:r>
            <a:r>
              <a:rPr lang="en-US" sz="2400" dirty="0" smtClean="0"/>
              <a:t> Virginia Volunteers</a:t>
            </a:r>
            <a:endParaRPr lang="en-US" dirty="0" smtClean="0"/>
          </a:p>
          <a:p>
            <a:r>
              <a:rPr lang="en-US" dirty="0" smtClean="0"/>
              <a:t>Spanish American War:  April  - December 1898</a:t>
            </a:r>
          </a:p>
          <a:p>
            <a:pPr marL="0" indent="0">
              <a:buNone/>
            </a:pPr>
            <a:r>
              <a:rPr lang="en-US" dirty="0"/>
              <a:t> </a:t>
            </a:r>
            <a:r>
              <a:rPr lang="en-US" dirty="0" smtClean="0"/>
              <a:t>    </a:t>
            </a:r>
            <a:r>
              <a:rPr lang="en-US" sz="2600" dirty="0"/>
              <a:t>2</a:t>
            </a:r>
            <a:r>
              <a:rPr lang="en-US" sz="2600" baseline="30000" dirty="0"/>
              <a:t>nd</a:t>
            </a:r>
            <a:r>
              <a:rPr lang="en-US" sz="2600" dirty="0"/>
              <a:t> and 3</a:t>
            </a:r>
            <a:r>
              <a:rPr lang="en-US" sz="2600" baseline="30000" dirty="0"/>
              <a:t>rd</a:t>
            </a:r>
            <a:r>
              <a:rPr lang="en-US" sz="2600" dirty="0"/>
              <a:t> Virginia </a:t>
            </a:r>
            <a:r>
              <a:rPr lang="en-US" sz="2600" dirty="0" smtClean="0"/>
              <a:t>Volunteer Infantry Regiments</a:t>
            </a:r>
            <a:endParaRPr lang="en-US" dirty="0"/>
          </a:p>
          <a:p>
            <a:pPr marL="0" indent="0">
              <a:buNone/>
            </a:pPr>
            <a:endParaRPr lang="en-US" dirty="0" smtClean="0"/>
          </a:p>
          <a:p>
            <a:pPr marL="0" indent="0">
              <a:buNone/>
            </a:pPr>
            <a:r>
              <a:rPr lang="en-US" dirty="0"/>
              <a:t> </a:t>
            </a:r>
            <a:r>
              <a:rPr lang="en-US" dirty="0" smtClean="0"/>
              <a:t>   </a:t>
            </a:r>
          </a:p>
          <a:p>
            <a:pPr marL="0" indent="0">
              <a:buNone/>
            </a:pPr>
            <a:r>
              <a:rPr lang="en-US" dirty="0" smtClean="0"/>
              <a:t>     </a:t>
            </a:r>
            <a:endParaRPr lang="en-US" sz="2400" dirty="0" smtClean="0"/>
          </a:p>
          <a:p>
            <a:pPr marL="0" indent="0">
              <a:buNone/>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4488703"/>
            <a:ext cx="2183383" cy="22432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2176" y="4460341"/>
            <a:ext cx="2241042" cy="2299926"/>
          </a:xfrm>
          <a:prstGeom prst="rect">
            <a:avLst/>
          </a:prstGeom>
        </p:spPr>
      </p:pic>
    </p:spTree>
    <p:extLst>
      <p:ext uri="{BB962C8B-B14F-4D97-AF65-F5344CB8AC3E}">
        <p14:creationId xmlns:p14="http://schemas.microsoft.com/office/powerpoint/2010/main" val="3251295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rgbClr val="0070C0"/>
              </a:gs>
              <a:gs pos="44000">
                <a:schemeClr val="accent1">
                  <a:lumMod val="45000"/>
                  <a:lumOff val="55000"/>
                </a:schemeClr>
              </a:gs>
              <a:gs pos="63000">
                <a:schemeClr val="accent1">
                  <a:lumMod val="45000"/>
                  <a:lumOff val="55000"/>
                </a:schemeClr>
              </a:gs>
              <a:gs pos="100000">
                <a:schemeClr val="bg1">
                  <a:lumMod val="7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053"/>
            <a:ext cx="9144000" cy="6553894"/>
          </a:xfrm>
          <a:prstGeom prst="rect">
            <a:avLst/>
          </a:prstGeom>
        </p:spPr>
      </p:pic>
      <p:sp>
        <p:nvSpPr>
          <p:cNvPr id="5" name="TextBox 4"/>
          <p:cNvSpPr txBox="1"/>
          <p:nvPr/>
        </p:nvSpPr>
        <p:spPr>
          <a:xfrm>
            <a:off x="2209800" y="2667000"/>
            <a:ext cx="2590800" cy="646331"/>
          </a:xfrm>
          <a:prstGeom prst="rect">
            <a:avLst/>
          </a:prstGeom>
          <a:solidFill>
            <a:schemeClr val="bg1"/>
          </a:solidFill>
          <a:ln w="28575">
            <a:solidFill>
              <a:schemeClr val="tx2">
                <a:lumMod val="60000"/>
                <a:lumOff val="40000"/>
              </a:schemeClr>
            </a:solidFill>
          </a:ln>
        </p:spPr>
        <p:txBody>
          <a:bodyPr wrap="square" rtlCol="0">
            <a:spAutoFit/>
          </a:bodyPr>
          <a:lstStyle/>
          <a:p>
            <a:r>
              <a:rPr lang="en-US" dirty="0" smtClean="0"/>
              <a:t>Amphibious Operations:</a:t>
            </a:r>
          </a:p>
          <a:p>
            <a:r>
              <a:rPr lang="en-US" dirty="0"/>
              <a:t> </a:t>
            </a:r>
            <a:r>
              <a:rPr lang="en-US" dirty="0" smtClean="0"/>
              <a:t>  6 June 1944</a:t>
            </a:r>
            <a:endParaRPr lang="en-US" dirty="0"/>
          </a:p>
        </p:txBody>
      </p:sp>
      <p:cxnSp>
        <p:nvCxnSpPr>
          <p:cNvPr id="7" name="Straight Arrow Connector 6"/>
          <p:cNvCxnSpPr/>
          <p:nvPr/>
        </p:nvCxnSpPr>
        <p:spPr>
          <a:xfrm flipH="1">
            <a:off x="2438400" y="3313331"/>
            <a:ext cx="762000" cy="95386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84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9 Slide 13.jpg"/>
          <p:cNvPicPr>
            <a:picLocks noChangeAspect="1"/>
          </p:cNvPicPr>
          <p:nvPr/>
        </p:nvPicPr>
        <p:blipFill>
          <a:blip r:embed="rId3" cstate="print"/>
          <a:stretch>
            <a:fillRect/>
          </a:stretch>
        </p:blipFill>
        <p:spPr>
          <a:xfrm>
            <a:off x="23446" y="0"/>
            <a:ext cx="9144000" cy="6858000"/>
          </a:xfrm>
          <a:prstGeom prst="rect">
            <a:avLst/>
          </a:prstGeom>
        </p:spPr>
      </p:pic>
      <p:sp>
        <p:nvSpPr>
          <p:cNvPr id="2" name="TextBox 1"/>
          <p:cNvSpPr txBox="1"/>
          <p:nvPr/>
        </p:nvSpPr>
        <p:spPr>
          <a:xfrm>
            <a:off x="832108" y="5105400"/>
            <a:ext cx="3763338" cy="1077218"/>
          </a:xfrm>
          <a:prstGeom prst="rect">
            <a:avLst/>
          </a:prstGeom>
          <a:noFill/>
        </p:spPr>
        <p:txBody>
          <a:bodyPr wrap="none" rtlCol="0">
            <a:spAutoFit/>
          </a:bodyPr>
          <a:lstStyle/>
          <a:p>
            <a:r>
              <a:rPr lang="en-US" sz="3200" dirty="0" smtClean="0"/>
              <a:t>Return to Europe and</a:t>
            </a:r>
          </a:p>
          <a:p>
            <a:r>
              <a:rPr lang="en-US" sz="3200" dirty="0" smtClean="0"/>
              <a:t> Preparing for D-Day</a:t>
            </a:r>
            <a:endParaRPr lang="en-US" sz="32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8600"/>
            <a:ext cx="1981200" cy="2753868"/>
          </a:xfrm>
          <a:prstGeom prst="rect">
            <a:avLst/>
          </a:prstGeom>
        </p:spPr>
      </p:pic>
    </p:spTree>
    <p:extLst>
      <p:ext uri="{BB962C8B-B14F-4D97-AF65-F5344CB8AC3E}">
        <p14:creationId xmlns:p14="http://schemas.microsoft.com/office/powerpoint/2010/main" val="3244281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Slide 14.jpg"/>
          <p:cNvPicPr>
            <a:picLocks noChangeAspect="1"/>
          </p:cNvPicPr>
          <p:nvPr/>
        </p:nvPicPr>
        <p:blipFill rotWithShape="1">
          <a:blip r:embed="rId3" cstate="print"/>
          <a:srcRect t="1538"/>
          <a:stretch/>
        </p:blipFill>
        <p:spPr>
          <a:xfrm>
            <a:off x="6849" y="105508"/>
            <a:ext cx="9144000" cy="6752492"/>
          </a:xfrm>
          <a:prstGeom prst="rect">
            <a:avLst/>
          </a:prstGeom>
        </p:spPr>
      </p:pic>
      <p:sp>
        <p:nvSpPr>
          <p:cNvPr id="3" name="TextBox 2"/>
          <p:cNvSpPr txBox="1"/>
          <p:nvPr/>
        </p:nvSpPr>
        <p:spPr>
          <a:xfrm>
            <a:off x="2895600" y="6273225"/>
            <a:ext cx="2273379" cy="584775"/>
          </a:xfrm>
          <a:prstGeom prst="rect">
            <a:avLst/>
          </a:prstGeom>
          <a:noFill/>
        </p:spPr>
        <p:txBody>
          <a:bodyPr wrap="none" rtlCol="0">
            <a:spAutoFit/>
          </a:bodyPr>
          <a:lstStyle/>
          <a:p>
            <a:r>
              <a:rPr lang="en-US" sz="3200" b="1" dirty="0" smtClean="0"/>
              <a:t>6 June 1944 </a:t>
            </a:r>
            <a:endParaRPr lang="en-US" sz="32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2438400"/>
            <a:ext cx="1999488" cy="2438400"/>
          </a:xfrm>
          <a:prstGeom prst="rect">
            <a:avLst/>
          </a:prstGeom>
        </p:spPr>
      </p:pic>
      <p:sp>
        <p:nvSpPr>
          <p:cNvPr id="5" name="TextBox 4"/>
          <p:cNvSpPr txBox="1"/>
          <p:nvPr/>
        </p:nvSpPr>
        <p:spPr>
          <a:xfrm>
            <a:off x="7378557" y="4876800"/>
            <a:ext cx="1814920" cy="646331"/>
          </a:xfrm>
          <a:prstGeom prst="rect">
            <a:avLst/>
          </a:prstGeom>
          <a:solidFill>
            <a:schemeClr val="bg1"/>
          </a:solidFill>
        </p:spPr>
        <p:txBody>
          <a:bodyPr wrap="none" rtlCol="0">
            <a:spAutoFit/>
          </a:bodyPr>
          <a:lstStyle/>
          <a:p>
            <a:r>
              <a:rPr lang="en-US" dirty="0" smtClean="0"/>
              <a:t>Charles Canham, </a:t>
            </a:r>
          </a:p>
          <a:p>
            <a:r>
              <a:rPr lang="en-US" dirty="0" smtClean="0"/>
              <a:t>CO 116</a:t>
            </a:r>
            <a:r>
              <a:rPr lang="en-US" baseline="30000" dirty="0" smtClean="0"/>
              <a:t>th</a:t>
            </a:r>
            <a:r>
              <a:rPr lang="en-US" dirty="0" smtClean="0"/>
              <a:t> RCT</a:t>
            </a:r>
            <a:endParaRPr lang="en-US" dirty="0"/>
          </a:p>
        </p:txBody>
      </p:sp>
    </p:spTree>
    <p:extLst>
      <p:ext uri="{BB962C8B-B14F-4D97-AF65-F5344CB8AC3E}">
        <p14:creationId xmlns:p14="http://schemas.microsoft.com/office/powerpoint/2010/main" val="339955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 y="152053"/>
            <a:ext cx="9144000" cy="6553894"/>
          </a:xfrm>
          <a:prstGeom prst="rect">
            <a:avLst/>
          </a:prstGeom>
        </p:spPr>
      </p:pic>
      <p:cxnSp>
        <p:nvCxnSpPr>
          <p:cNvPr id="7" name="Straight Arrow Connector 6"/>
          <p:cNvCxnSpPr/>
          <p:nvPr/>
        </p:nvCxnSpPr>
        <p:spPr>
          <a:xfrm flipH="1">
            <a:off x="2286000" y="4724400"/>
            <a:ext cx="1119673"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335694" y="4343400"/>
            <a:ext cx="1922106" cy="646331"/>
          </a:xfrm>
          <a:prstGeom prst="rect">
            <a:avLst/>
          </a:prstGeom>
          <a:solidFill>
            <a:schemeClr val="bg1"/>
          </a:solidFill>
          <a:ln w="28575">
            <a:solidFill>
              <a:schemeClr val="tx2">
                <a:lumMod val="40000"/>
                <a:lumOff val="60000"/>
              </a:schemeClr>
            </a:solidFill>
          </a:ln>
        </p:spPr>
        <p:txBody>
          <a:bodyPr wrap="square" rtlCol="0">
            <a:spAutoFit/>
          </a:bodyPr>
          <a:lstStyle/>
          <a:p>
            <a:r>
              <a:rPr lang="en-US" dirty="0" err="1" smtClean="0"/>
              <a:t>Bocage</a:t>
            </a:r>
            <a:r>
              <a:rPr lang="en-US" dirty="0" smtClean="0"/>
              <a:t>/Hedgerow</a:t>
            </a:r>
          </a:p>
          <a:p>
            <a:r>
              <a:rPr lang="en-US" dirty="0"/>
              <a:t> </a:t>
            </a:r>
            <a:r>
              <a:rPr lang="en-US" dirty="0" smtClean="0"/>
              <a:t>  June-July 1944</a:t>
            </a:r>
            <a:endParaRPr lang="en-US" dirty="0"/>
          </a:p>
        </p:txBody>
      </p:sp>
    </p:spTree>
    <p:extLst>
      <p:ext uri="{BB962C8B-B14F-4D97-AF65-F5344CB8AC3E}">
        <p14:creationId xmlns:p14="http://schemas.microsoft.com/office/powerpoint/2010/main" val="10786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rgbClr val="0070C0"/>
              </a:gs>
              <a:gs pos="44000">
                <a:schemeClr val="accent1">
                  <a:lumMod val="45000"/>
                  <a:lumOff val="55000"/>
                </a:schemeClr>
              </a:gs>
              <a:gs pos="63000">
                <a:schemeClr val="accent1">
                  <a:lumMod val="45000"/>
                  <a:lumOff val="55000"/>
                </a:schemeClr>
              </a:gs>
              <a:gs pos="100000">
                <a:schemeClr val="bg1">
                  <a:lumMod val="7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5" y="0"/>
            <a:ext cx="5995555" cy="48520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8253" y="-24245"/>
            <a:ext cx="2635747" cy="4038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330" y="3834576"/>
            <a:ext cx="4810670" cy="3023424"/>
          </a:xfrm>
          <a:prstGeom prst="rect">
            <a:avLst/>
          </a:prstGeom>
        </p:spPr>
      </p:pic>
      <p:sp>
        <p:nvSpPr>
          <p:cNvPr id="7" name="TextBox 6"/>
          <p:cNvSpPr txBox="1"/>
          <p:nvPr/>
        </p:nvSpPr>
        <p:spPr>
          <a:xfrm>
            <a:off x="381000" y="5257800"/>
            <a:ext cx="3733800" cy="1323439"/>
          </a:xfrm>
          <a:prstGeom prst="rect">
            <a:avLst/>
          </a:prstGeom>
          <a:solidFill>
            <a:schemeClr val="bg1"/>
          </a:solidFill>
          <a:ln w="28575">
            <a:solidFill>
              <a:schemeClr val="tx2">
                <a:lumMod val="40000"/>
                <a:lumOff val="60000"/>
              </a:schemeClr>
            </a:solidFill>
          </a:ln>
        </p:spPr>
        <p:txBody>
          <a:bodyPr wrap="square" rtlCol="0">
            <a:spAutoFit/>
          </a:bodyPr>
          <a:lstStyle/>
          <a:p>
            <a:r>
              <a:rPr lang="en-US" sz="2000" dirty="0" smtClean="0"/>
              <a:t>“The 29</a:t>
            </a:r>
            <a:r>
              <a:rPr lang="en-US" sz="2000" baseline="30000" dirty="0" smtClean="0"/>
              <a:t>th</a:t>
            </a:r>
            <a:r>
              <a:rPr lang="en-US" sz="2000" dirty="0" smtClean="0"/>
              <a:t> Division has secured the city of St. Lo after forty three days of continual combat” </a:t>
            </a:r>
          </a:p>
          <a:p>
            <a:r>
              <a:rPr lang="en-US" sz="2000" dirty="0"/>
              <a:t> </a:t>
            </a:r>
            <a:r>
              <a:rPr lang="en-US" sz="2000" dirty="0" smtClean="0"/>
              <a:t>                           MG Gerhardt</a:t>
            </a:r>
            <a:endParaRPr lang="en-US" sz="2000" dirty="0"/>
          </a:p>
        </p:txBody>
      </p:sp>
    </p:spTree>
    <p:extLst>
      <p:ext uri="{BB962C8B-B14F-4D97-AF65-F5344CB8AC3E}">
        <p14:creationId xmlns:p14="http://schemas.microsoft.com/office/powerpoint/2010/main" val="2009133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91"/>
            <a:ext cx="9144000" cy="6553894"/>
          </a:xfrm>
          <a:prstGeom prst="rect">
            <a:avLst/>
          </a:prstGeom>
        </p:spPr>
      </p:pic>
      <p:sp>
        <p:nvSpPr>
          <p:cNvPr id="5" name="TextBox 4"/>
          <p:cNvSpPr txBox="1"/>
          <p:nvPr/>
        </p:nvSpPr>
        <p:spPr>
          <a:xfrm>
            <a:off x="2195945" y="4800600"/>
            <a:ext cx="2528456" cy="646331"/>
          </a:xfrm>
          <a:prstGeom prst="rect">
            <a:avLst/>
          </a:prstGeom>
          <a:solidFill>
            <a:schemeClr val="bg1"/>
          </a:solidFill>
          <a:ln w="28575">
            <a:solidFill>
              <a:schemeClr val="tx2">
                <a:lumMod val="40000"/>
                <a:lumOff val="60000"/>
              </a:schemeClr>
            </a:solidFill>
          </a:ln>
        </p:spPr>
        <p:txBody>
          <a:bodyPr wrap="square" rtlCol="0">
            <a:spAutoFit/>
          </a:bodyPr>
          <a:lstStyle/>
          <a:p>
            <a:r>
              <a:rPr lang="en-US" dirty="0" smtClean="0"/>
              <a:t>Brest urban combat:  August-September 1944</a:t>
            </a:r>
            <a:endParaRPr lang="en-US" dirty="0"/>
          </a:p>
        </p:txBody>
      </p:sp>
      <p:cxnSp>
        <p:nvCxnSpPr>
          <p:cNvPr id="7" name="Straight Arrow Connector 6"/>
          <p:cNvCxnSpPr/>
          <p:nvPr/>
        </p:nvCxnSpPr>
        <p:spPr>
          <a:xfrm flipH="1">
            <a:off x="838200" y="4876800"/>
            <a:ext cx="1357745"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56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562600" cy="4641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0"/>
            <a:ext cx="2561844" cy="3124200"/>
          </a:xfrm>
          <a:prstGeom prst="rect">
            <a:avLst/>
          </a:prstGeom>
        </p:spPr>
      </p:pic>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270408" y="3044080"/>
            <a:ext cx="3768436" cy="3800066"/>
          </a:xfrm>
        </p:spPr>
      </p:pic>
      <p:sp>
        <p:nvSpPr>
          <p:cNvPr id="8" name="TextBox 7"/>
          <p:cNvSpPr txBox="1"/>
          <p:nvPr/>
        </p:nvSpPr>
        <p:spPr>
          <a:xfrm>
            <a:off x="38100" y="5105400"/>
            <a:ext cx="5295900" cy="646331"/>
          </a:xfrm>
          <a:prstGeom prst="rect">
            <a:avLst/>
          </a:prstGeom>
          <a:solidFill>
            <a:schemeClr val="bg1"/>
          </a:solidFill>
          <a:ln w="28575">
            <a:solidFill>
              <a:schemeClr val="tx2">
                <a:lumMod val="40000"/>
                <a:lumOff val="60000"/>
              </a:schemeClr>
            </a:solidFill>
          </a:ln>
        </p:spPr>
        <p:txBody>
          <a:bodyPr wrap="square" rtlCol="0">
            <a:spAutoFit/>
          </a:bodyPr>
          <a:lstStyle/>
          <a:p>
            <a:r>
              <a:rPr lang="en-US" sz="3600" dirty="0" smtClean="0"/>
              <a:t>“These are my credentials.”</a:t>
            </a:r>
            <a:endParaRPr lang="en-US" sz="3600" dirty="0"/>
          </a:p>
        </p:txBody>
      </p:sp>
    </p:spTree>
    <p:extLst>
      <p:ext uri="{BB962C8B-B14F-4D97-AF65-F5344CB8AC3E}">
        <p14:creationId xmlns:p14="http://schemas.microsoft.com/office/powerpoint/2010/main" val="1958384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053"/>
            <a:ext cx="9144000" cy="6553894"/>
          </a:xfrm>
          <a:prstGeom prst="rect">
            <a:avLst/>
          </a:prstGeom>
        </p:spPr>
      </p:pic>
      <p:cxnSp>
        <p:nvCxnSpPr>
          <p:cNvPr id="6" name="Straight Arrow Connector 5"/>
          <p:cNvCxnSpPr/>
          <p:nvPr/>
        </p:nvCxnSpPr>
        <p:spPr>
          <a:xfrm flipV="1">
            <a:off x="4038600" y="4038600"/>
            <a:ext cx="1295400" cy="73775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60864" y="4648200"/>
            <a:ext cx="2625436" cy="1200329"/>
          </a:xfrm>
          <a:prstGeom prst="rect">
            <a:avLst/>
          </a:prstGeom>
          <a:solidFill>
            <a:schemeClr val="bg1"/>
          </a:solidFill>
          <a:ln w="28575">
            <a:solidFill>
              <a:schemeClr val="tx2">
                <a:lumMod val="60000"/>
                <a:lumOff val="40000"/>
              </a:schemeClr>
            </a:solidFill>
          </a:ln>
        </p:spPr>
        <p:txBody>
          <a:bodyPr wrap="square" rtlCol="0">
            <a:spAutoFit/>
          </a:bodyPr>
          <a:lstStyle/>
          <a:p>
            <a:r>
              <a:rPr lang="en-US" dirty="0" smtClean="0"/>
              <a:t>Patrolling, static defense and open terrain assaults: October 1944 – February 1945 </a:t>
            </a:r>
            <a:endParaRPr lang="en-US" dirty="0"/>
          </a:p>
        </p:txBody>
      </p:sp>
    </p:spTree>
    <p:extLst>
      <p:ext uri="{BB962C8B-B14F-4D97-AF65-F5344CB8AC3E}">
        <p14:creationId xmlns:p14="http://schemas.microsoft.com/office/powerpoint/2010/main" val="33521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lstStyle/>
          <a:p>
            <a:endParaRPr lang="en-US"/>
          </a:p>
        </p:txBody>
      </p:sp>
      <p:sp>
        <p:nvSpPr>
          <p:cNvPr id="4" name="Rectangle 3"/>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64" t="7424" r="7399" b="4395"/>
          <a:stretch/>
        </p:blipFill>
        <p:spPr>
          <a:xfrm>
            <a:off x="4648202" y="1463536"/>
            <a:ext cx="4506190" cy="538522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694380"/>
            <a:ext cx="2625764" cy="315437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8" y="32052"/>
            <a:ext cx="4988052" cy="3749895"/>
          </a:xfrm>
          <a:prstGeom prst="rect">
            <a:avLst/>
          </a:prstGeom>
        </p:spPr>
      </p:pic>
    </p:spTree>
    <p:extLst>
      <p:ext uri="{BB962C8B-B14F-4D97-AF65-F5344CB8AC3E}">
        <p14:creationId xmlns:p14="http://schemas.microsoft.com/office/powerpoint/2010/main" val="16840668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flip="none" rotWithShape="1">
            <a:gsLst>
              <a:gs pos="0">
                <a:srgbClr val="0070C0"/>
              </a:gs>
              <a:gs pos="44000">
                <a:schemeClr val="accent1">
                  <a:lumMod val="45000"/>
                  <a:lumOff val="55000"/>
                </a:schemeClr>
              </a:gs>
              <a:gs pos="63000">
                <a:schemeClr val="accent1">
                  <a:lumMod val="45000"/>
                  <a:lumOff val="55000"/>
                </a:schemeClr>
              </a:gs>
              <a:gs pos="100000">
                <a:schemeClr val="bg1">
                  <a:lumMod val="7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053"/>
            <a:ext cx="9144000" cy="6553894"/>
          </a:xfrm>
          <a:prstGeom prst="rect">
            <a:avLst/>
          </a:prstGeom>
        </p:spPr>
      </p:pic>
      <p:cxnSp>
        <p:nvCxnSpPr>
          <p:cNvPr id="5" name="Straight Arrow Connector 4"/>
          <p:cNvCxnSpPr/>
          <p:nvPr/>
        </p:nvCxnSpPr>
        <p:spPr>
          <a:xfrm flipV="1">
            <a:off x="6705600" y="2895600"/>
            <a:ext cx="762000" cy="6096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00600" y="3453245"/>
            <a:ext cx="2133600" cy="646331"/>
          </a:xfrm>
          <a:prstGeom prst="rect">
            <a:avLst/>
          </a:prstGeom>
          <a:solidFill>
            <a:schemeClr val="bg1"/>
          </a:solidFill>
          <a:ln w="28575">
            <a:solidFill>
              <a:schemeClr val="tx2">
                <a:lumMod val="60000"/>
                <a:lumOff val="40000"/>
              </a:schemeClr>
            </a:solidFill>
          </a:ln>
        </p:spPr>
        <p:txBody>
          <a:bodyPr wrap="square" rtlCol="0">
            <a:spAutoFit/>
          </a:bodyPr>
          <a:lstStyle/>
          <a:p>
            <a:r>
              <a:rPr lang="en-US" dirty="0" smtClean="0"/>
              <a:t>Pursuit Operations: </a:t>
            </a:r>
          </a:p>
          <a:p>
            <a:r>
              <a:rPr lang="en-US" dirty="0" smtClean="0"/>
              <a:t>March – May 1945</a:t>
            </a:r>
            <a:endParaRPr lang="en-US" dirty="0"/>
          </a:p>
        </p:txBody>
      </p:sp>
    </p:spTree>
    <p:extLst>
      <p:ext uri="{BB962C8B-B14F-4D97-AF65-F5344CB8AC3E}">
        <p14:creationId xmlns:p14="http://schemas.microsoft.com/office/powerpoint/2010/main" val="335216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10800000">
            <a:off x="0" y="1"/>
            <a:ext cx="9144000" cy="6858000"/>
          </a:xfrm>
          <a:prstGeom prst="rect">
            <a:avLst/>
          </a:prstGeom>
          <a:gradFill>
            <a:gsLst>
              <a:gs pos="0">
                <a:srgbClr val="DDEBCF">
                  <a:alpha val="36000"/>
                </a:srgbClr>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 name="Title 1"/>
          <p:cNvSpPr>
            <a:spLocks noGrp="1"/>
          </p:cNvSpPr>
          <p:nvPr>
            <p:ph type="title"/>
          </p:nvPr>
        </p:nvSpPr>
        <p:spPr/>
        <p:txBody>
          <a:bodyPr/>
          <a:lstStyle/>
          <a:p>
            <a:r>
              <a:rPr lang="en-US" dirty="0" smtClean="0">
                <a:solidFill>
                  <a:schemeClr val="bg1">
                    <a:lumMod val="95000"/>
                  </a:schemeClr>
                </a:solidFill>
              </a:rPr>
              <a:t>1916 Defense Act </a:t>
            </a:r>
            <a:endParaRPr lang="en-US" dirty="0">
              <a:solidFill>
                <a:schemeClr val="bg1">
                  <a:lumMod val="95000"/>
                </a:schemeClr>
              </a:solidFill>
            </a:endParaRPr>
          </a:p>
        </p:txBody>
      </p:sp>
      <p:sp>
        <p:nvSpPr>
          <p:cNvPr id="3" name="Content Placeholder 2"/>
          <p:cNvSpPr>
            <a:spLocks noGrp="1"/>
          </p:cNvSpPr>
          <p:nvPr>
            <p:ph idx="1"/>
          </p:nvPr>
        </p:nvSpPr>
        <p:spPr>
          <a:xfrm>
            <a:off x="457200" y="1600200"/>
            <a:ext cx="8229600" cy="4800600"/>
          </a:xfrm>
        </p:spPr>
        <p:txBody>
          <a:bodyPr>
            <a:normAutofit fontScale="62500" lnSpcReduction="20000"/>
          </a:bodyPr>
          <a:lstStyle/>
          <a:p>
            <a:r>
              <a:rPr lang="en-US" dirty="0" smtClean="0"/>
              <a:t>Established </a:t>
            </a:r>
            <a:r>
              <a:rPr lang="en-US" dirty="0"/>
              <a:t>uniformity in periods of enlistment, conformity to Federal regulations, and established a dual oath of allegiance to the Federal and the State government. It also allowed Guard officers to serve in higher ranking positions than previously permitted and it provided for the addition of more tactical units. </a:t>
            </a:r>
            <a:endParaRPr lang="en-US" dirty="0" smtClean="0"/>
          </a:p>
          <a:p>
            <a:endParaRPr lang="en-US" dirty="0" smtClean="0"/>
          </a:p>
          <a:p>
            <a:r>
              <a:rPr lang="en-US" dirty="0" smtClean="0"/>
              <a:t>The </a:t>
            </a:r>
            <a:r>
              <a:rPr lang="en-US" dirty="0"/>
              <a:t>legislation also called for a standard pay scale. Under these guidelines, generals received $16.67 a day while second lieutenants, the lowest ranking officers, received $4.72. </a:t>
            </a:r>
            <a:r>
              <a:rPr lang="en-US" dirty="0" smtClean="0"/>
              <a:t>   Among </a:t>
            </a:r>
            <a:r>
              <a:rPr lang="en-US" dirty="0"/>
              <a:t>the enlisted ranks, a private received 60 cents a day and the sergeants earned a full dollar</a:t>
            </a:r>
            <a:r>
              <a:rPr lang="en-US" dirty="0" smtClean="0"/>
              <a:t>.</a:t>
            </a:r>
          </a:p>
          <a:p>
            <a:endParaRPr lang="en-US" dirty="0" smtClean="0"/>
          </a:p>
          <a:p>
            <a:r>
              <a:rPr lang="en-US" dirty="0"/>
              <a:t>The National Defense Act mandated that the term National Guard be used to refer to the combined network of states’ militias that became the primary reserve force for the U.S. Army. </a:t>
            </a:r>
            <a:endParaRPr lang="en-US" dirty="0" smtClean="0"/>
          </a:p>
          <a:p>
            <a:endParaRPr lang="en-US" dirty="0"/>
          </a:p>
          <a:p>
            <a:pPr marL="0" indent="0">
              <a:buNone/>
            </a:pPr>
            <a:r>
              <a:rPr lang="en-US" sz="5100" b="1" i="1" dirty="0" smtClean="0">
                <a:solidFill>
                  <a:schemeClr val="accent6">
                    <a:lumMod val="50000"/>
                  </a:schemeClr>
                </a:solidFill>
              </a:rPr>
              <a:t>But meanwhile, on the Mexican border…</a:t>
            </a:r>
            <a:endParaRPr lang="en-US" sz="5100" b="1" i="1" dirty="0">
              <a:solidFill>
                <a:schemeClr val="accent6">
                  <a:lumMod val="50000"/>
                </a:schemeClr>
              </a:solidFill>
            </a:endParaRPr>
          </a:p>
          <a:p>
            <a:endParaRPr lang="en-US" dirty="0"/>
          </a:p>
        </p:txBody>
      </p:sp>
    </p:spTree>
    <p:extLst>
      <p:ext uri="{BB962C8B-B14F-4D97-AF65-F5344CB8AC3E}">
        <p14:creationId xmlns:p14="http://schemas.microsoft.com/office/powerpoint/2010/main" val="4256015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492346"/>
            <a:ext cx="5403273" cy="4362190"/>
          </a:xfrm>
          <a:prstGeom prst="rect">
            <a:avLst/>
          </a:prstGeom>
        </p:spPr>
      </p:pic>
      <p:pic>
        <p:nvPicPr>
          <p:cNvPr id="4"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08" y="13855"/>
            <a:ext cx="4742171" cy="314844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85" y="4343400"/>
            <a:ext cx="3482817" cy="2436604"/>
          </a:xfrm>
          <a:prstGeom prst="rect">
            <a:avLst/>
          </a:prstGeom>
        </p:spPr>
      </p:pic>
    </p:spTree>
    <p:extLst>
      <p:ext uri="{BB962C8B-B14F-4D97-AF65-F5344CB8AC3E}">
        <p14:creationId xmlns:p14="http://schemas.microsoft.com/office/powerpoint/2010/main" val="7922643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053"/>
            <a:ext cx="9144000" cy="6553894"/>
          </a:xfrm>
          <a:prstGeom prst="rect">
            <a:avLst/>
          </a:prstGeom>
        </p:spPr>
      </p:pic>
      <p:sp>
        <p:nvSpPr>
          <p:cNvPr id="3" name="TextBox 2"/>
          <p:cNvSpPr txBox="1"/>
          <p:nvPr/>
        </p:nvSpPr>
        <p:spPr>
          <a:xfrm>
            <a:off x="5029200" y="2819400"/>
            <a:ext cx="2133600" cy="1477328"/>
          </a:xfrm>
          <a:prstGeom prst="rect">
            <a:avLst/>
          </a:prstGeom>
          <a:solidFill>
            <a:schemeClr val="bg1"/>
          </a:solidFill>
          <a:ln w="28575">
            <a:solidFill>
              <a:schemeClr val="tx2">
                <a:lumMod val="60000"/>
                <a:lumOff val="40000"/>
              </a:schemeClr>
            </a:solidFill>
          </a:ln>
        </p:spPr>
        <p:txBody>
          <a:bodyPr wrap="square" rtlCol="0">
            <a:spAutoFit/>
          </a:bodyPr>
          <a:lstStyle/>
          <a:p>
            <a:r>
              <a:rPr lang="en-US" dirty="0" smtClean="0"/>
              <a:t>Formal Occupation and Administration</a:t>
            </a:r>
          </a:p>
          <a:p>
            <a:r>
              <a:rPr lang="en-US" dirty="0" smtClean="0"/>
              <a:t>of Bremen Enclave: May to December 1945</a:t>
            </a:r>
            <a:endParaRPr lang="en-US" dirty="0"/>
          </a:p>
        </p:txBody>
      </p:sp>
      <p:cxnSp>
        <p:nvCxnSpPr>
          <p:cNvPr id="5" name="Straight Arrow Connector 4"/>
          <p:cNvCxnSpPr/>
          <p:nvPr/>
        </p:nvCxnSpPr>
        <p:spPr>
          <a:xfrm flipV="1">
            <a:off x="6210300" y="1981200"/>
            <a:ext cx="266700" cy="838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56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4" y="-17318"/>
            <a:ext cx="4204854" cy="557991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6245" y="0"/>
            <a:ext cx="4588349" cy="334373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433" t="7292" r="5536" b="7253"/>
          <a:stretch/>
        </p:blipFill>
        <p:spPr>
          <a:xfrm>
            <a:off x="3501075" y="2393374"/>
            <a:ext cx="5683519" cy="4495799"/>
          </a:xfrm>
          <a:prstGeom prst="rect">
            <a:avLst/>
          </a:prstGeom>
        </p:spPr>
      </p:pic>
    </p:spTree>
    <p:extLst>
      <p:ext uri="{BB962C8B-B14F-4D97-AF65-F5344CB8AC3E}">
        <p14:creationId xmlns:p14="http://schemas.microsoft.com/office/powerpoint/2010/main" val="1644927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Slide 20 .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095458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Slide 21.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6016847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0"/>
            <a:ext cx="6497052" cy="5029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19536"/>
            <a:ext cx="3581400" cy="486490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3427" y="1685818"/>
            <a:ext cx="6280573" cy="5108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3033" t="14382" r="2117" b="28689"/>
          <a:stretch/>
        </p:blipFill>
        <p:spPr>
          <a:xfrm>
            <a:off x="470899" y="2590800"/>
            <a:ext cx="8673101" cy="3904181"/>
          </a:xfrm>
          <a:prstGeom prst="rect">
            <a:avLst/>
          </a:prstGeom>
        </p:spPr>
      </p:pic>
    </p:spTree>
    <p:extLst>
      <p:ext uri="{BB962C8B-B14F-4D97-AF65-F5344CB8AC3E}">
        <p14:creationId xmlns:p14="http://schemas.microsoft.com/office/powerpoint/2010/main" val="2547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Slide 22.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266304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 Slide 23.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2986426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914400"/>
            <a:ext cx="7279557" cy="923330"/>
          </a:xfrm>
          <a:prstGeom prst="rect">
            <a:avLst/>
          </a:prstGeom>
          <a:noFill/>
        </p:spPr>
        <p:txBody>
          <a:bodyPr wrap="none" rtlCol="0">
            <a:spAutoFit/>
          </a:bodyPr>
          <a:lstStyle/>
          <a:p>
            <a:r>
              <a:rPr lang="en-US" sz="5400" b="1" i="1" dirty="0" smtClean="0"/>
              <a:t>And the beat goes on……</a:t>
            </a:r>
            <a:endParaRPr lang="en-US" sz="5400" b="1"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482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5628" y="0"/>
            <a:ext cx="8003568" cy="6858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8" y="311590"/>
            <a:ext cx="8973161" cy="4681649"/>
          </a:xfrm>
          <a:prstGeom prst="rect">
            <a:avLst/>
          </a:prstGeom>
        </p:spPr>
      </p:pic>
      <p:sp>
        <p:nvSpPr>
          <p:cNvPr id="3" name="TextBox 2"/>
          <p:cNvSpPr txBox="1"/>
          <p:nvPr/>
        </p:nvSpPr>
        <p:spPr>
          <a:xfrm>
            <a:off x="503434" y="5230261"/>
            <a:ext cx="831687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The Red Dragons (1/116</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Infantry) on the </a:t>
            </a:r>
            <a:r>
              <a:rPr lang="en-US" sz="2800" dirty="0" smtClean="0">
                <a:latin typeface="Arial" panose="020B0604020202020204" pitchFamily="34" charset="0"/>
                <a:cs typeface="Arial" panose="020B0604020202020204" pitchFamily="34" charset="0"/>
              </a:rPr>
              <a:t>border.</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47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76200"/>
            <a:ext cx="8915400" cy="6686550"/>
          </a:xfrm>
          <a:prstGeom prst="rect">
            <a:avLst/>
          </a:prstGeom>
        </p:spPr>
      </p:pic>
    </p:spTree>
    <p:extLst>
      <p:ext uri="{BB962C8B-B14F-4D97-AF65-F5344CB8AC3E}">
        <p14:creationId xmlns:p14="http://schemas.microsoft.com/office/powerpoint/2010/main" val="273138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180" y="253491"/>
            <a:ext cx="8229600" cy="6172200"/>
          </a:xfrm>
          <a:prstGeom prst="rect">
            <a:avLst/>
          </a:prstGeom>
        </p:spPr>
      </p:pic>
      <p:sp>
        <p:nvSpPr>
          <p:cNvPr id="9" name="TextBox 8"/>
          <p:cNvSpPr txBox="1"/>
          <p:nvPr/>
        </p:nvSpPr>
        <p:spPr>
          <a:xfrm>
            <a:off x="0" y="-8119"/>
            <a:ext cx="3281026" cy="523220"/>
          </a:xfrm>
          <a:prstGeom prst="rect">
            <a:avLst/>
          </a:prstGeom>
          <a:solidFill>
            <a:schemeClr val="bg1"/>
          </a:solidFill>
        </p:spPr>
        <p:txBody>
          <a:bodyPr wrap="none" rtlCol="0">
            <a:spAutoFit/>
          </a:bodyPr>
          <a:lstStyle/>
          <a:p>
            <a:r>
              <a:rPr lang="en-US" sz="2800" dirty="0" smtClean="0"/>
              <a:t>Refurbishing the past</a:t>
            </a:r>
            <a:endParaRPr lang="en-US" sz="28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609600"/>
            <a:ext cx="8001000" cy="600075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6738"/>
            <a:ext cx="9144000" cy="5984524"/>
          </a:xfrm>
          <a:prstGeom prst="rect">
            <a:avLst/>
          </a:prstGeom>
        </p:spPr>
      </p:pic>
    </p:spTree>
    <p:extLst>
      <p:ext uri="{BB962C8B-B14F-4D97-AF65-F5344CB8AC3E}">
        <p14:creationId xmlns:p14="http://schemas.microsoft.com/office/powerpoint/2010/main" val="19702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32" y="152400"/>
            <a:ext cx="8229600" cy="1143000"/>
          </a:xfrm>
        </p:spPr>
        <p:txBody>
          <a:bodyPr>
            <a:normAutofit fontScale="90000"/>
          </a:bodyPr>
          <a:lstStyle/>
          <a:p>
            <a:r>
              <a:rPr lang="en-US" b="1" dirty="0" smtClean="0"/>
              <a:t>But the cross –border raids continued</a:t>
            </a:r>
            <a:endParaRPr lang="en-US" b="1" dirty="0"/>
          </a:p>
        </p:txBody>
      </p:sp>
      <p:sp>
        <p:nvSpPr>
          <p:cNvPr id="3" name="Content Placeholder 2"/>
          <p:cNvSpPr>
            <a:spLocks noGrp="1"/>
          </p:cNvSpPr>
          <p:nvPr>
            <p:ph idx="1"/>
          </p:nvPr>
        </p:nvSpPr>
        <p:spPr>
          <a:xfrm>
            <a:off x="143632" y="1165838"/>
            <a:ext cx="8229600" cy="4525963"/>
          </a:xfrm>
        </p:spPr>
        <p:txBody>
          <a:bodyPr/>
          <a:lstStyle/>
          <a:p>
            <a:r>
              <a:rPr lang="en-US" dirty="0" smtClean="0"/>
              <a:t>So the National Guard units from Texas, Arizona and New Mexico were activated:</a:t>
            </a:r>
          </a:p>
          <a:p>
            <a:pPr marL="0" indent="0">
              <a:buNone/>
            </a:pPr>
            <a:r>
              <a:rPr lang="en-US" dirty="0"/>
              <a:t> </a:t>
            </a:r>
            <a:r>
              <a:rPr lang="en-US" dirty="0" smtClean="0"/>
              <a:t>      -5,000 more soldiers</a:t>
            </a:r>
          </a:p>
          <a:p>
            <a:pPr marL="0" indent="0">
              <a:buNone/>
            </a:pPr>
            <a:r>
              <a:rPr lang="en-US" dirty="0"/>
              <a:t> </a:t>
            </a:r>
            <a:r>
              <a:rPr lang="en-US" dirty="0" smtClean="0"/>
              <a:t>       but almost all </a:t>
            </a:r>
          </a:p>
          <a:p>
            <a:pPr marL="0" indent="0">
              <a:buNone/>
            </a:pPr>
            <a:r>
              <a:rPr lang="en-US" dirty="0"/>
              <a:t> </a:t>
            </a:r>
            <a:r>
              <a:rPr lang="en-US" dirty="0" smtClean="0"/>
              <a:t>       infantrymen….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52546"/>
            <a:ext cx="4495800" cy="4605454"/>
          </a:xfrm>
          <a:prstGeom prst="rect">
            <a:avLst/>
          </a:prstGeom>
        </p:spPr>
      </p:pic>
      <p:sp>
        <p:nvSpPr>
          <p:cNvPr id="6" name="Rectangle 5"/>
          <p:cNvSpPr/>
          <p:nvPr/>
        </p:nvSpPr>
        <p:spPr>
          <a:xfrm>
            <a:off x="0" y="0"/>
            <a:ext cx="9144000" cy="6858000"/>
          </a:xfrm>
          <a:prstGeom prst="rect">
            <a:avLst/>
          </a:prstGeom>
          <a:gradFill flip="none" rotWithShape="1">
            <a:gsLst>
              <a:gs pos="0">
                <a:schemeClr val="accent6">
                  <a:shade val="30000"/>
                  <a:satMod val="115000"/>
                  <a:lumMod val="85000"/>
                  <a:lumOff val="15000"/>
                  <a:alpha val="0"/>
                </a:schemeClr>
              </a:gs>
              <a:gs pos="81000">
                <a:schemeClr val="accent6">
                  <a:lumMod val="75000"/>
                  <a:shade val="67500"/>
                  <a:satMod val="115000"/>
                  <a:alpha val="42000"/>
                </a:schemeClr>
              </a:gs>
              <a:gs pos="100000">
                <a:schemeClr val="accent6">
                  <a:lumMod val="75000"/>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5" name="TextBox 4"/>
          <p:cNvSpPr txBox="1"/>
          <p:nvPr/>
        </p:nvSpPr>
        <p:spPr>
          <a:xfrm>
            <a:off x="838200" y="5691801"/>
            <a:ext cx="3420232" cy="923330"/>
          </a:xfrm>
          <a:prstGeom prst="rect">
            <a:avLst/>
          </a:prstGeom>
          <a:noFill/>
        </p:spPr>
        <p:txBody>
          <a:bodyPr wrap="none" rtlCol="0">
            <a:spAutoFit/>
          </a:bodyPr>
          <a:lstStyle/>
          <a:p>
            <a:r>
              <a:rPr lang="en-US" dirty="0" smtClean="0"/>
              <a:t>Captain McNarny (6</a:t>
            </a:r>
            <a:r>
              <a:rPr lang="en-US" baseline="30000" dirty="0" smtClean="0"/>
              <a:t>th</a:t>
            </a:r>
            <a:r>
              <a:rPr lang="en-US" dirty="0" smtClean="0"/>
              <a:t> US Cav) </a:t>
            </a:r>
          </a:p>
          <a:p>
            <a:r>
              <a:rPr lang="en-US" dirty="0"/>
              <a:t> </a:t>
            </a:r>
            <a:r>
              <a:rPr lang="en-US" dirty="0" smtClean="0"/>
              <a:t>and Lieutenant Elbert (4</a:t>
            </a:r>
            <a:r>
              <a:rPr lang="en-US" baseline="30000" dirty="0" smtClean="0"/>
              <a:t>th</a:t>
            </a:r>
            <a:r>
              <a:rPr lang="en-US" dirty="0" smtClean="0"/>
              <a:t> Tex </a:t>
            </a:r>
            <a:r>
              <a:rPr lang="en-US" dirty="0" err="1" smtClean="0"/>
              <a:t>Inf</a:t>
            </a:r>
            <a:r>
              <a:rPr lang="en-US" dirty="0" smtClean="0"/>
              <a:t>) </a:t>
            </a:r>
          </a:p>
          <a:p>
            <a:r>
              <a:rPr lang="en-US" dirty="0" smtClean="0"/>
              <a:t>on the Rio Grande.</a:t>
            </a:r>
            <a:endParaRPr lang="en-US" dirty="0"/>
          </a:p>
        </p:txBody>
      </p:sp>
    </p:spTree>
    <p:extLst>
      <p:ext uri="{BB962C8B-B14F-4D97-AF65-F5344CB8AC3E}">
        <p14:creationId xmlns:p14="http://schemas.microsoft.com/office/powerpoint/2010/main" val="315967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3812" b="25069"/>
          <a:stretch/>
        </p:blipFill>
        <p:spPr>
          <a:xfrm>
            <a:off x="685800" y="990600"/>
            <a:ext cx="8229600" cy="5012453"/>
          </a:xfrm>
          <a:prstGeom prst="rect">
            <a:avLst/>
          </a:prstGeom>
        </p:spPr>
      </p:pic>
      <p:sp>
        <p:nvSpPr>
          <p:cNvPr id="2" name="Title 1"/>
          <p:cNvSpPr>
            <a:spLocks noGrp="1"/>
          </p:cNvSpPr>
          <p:nvPr>
            <p:ph type="title"/>
          </p:nvPr>
        </p:nvSpPr>
        <p:spPr/>
        <p:txBody>
          <a:bodyPr/>
          <a:lstStyle/>
          <a:p>
            <a:r>
              <a:rPr lang="en-US" dirty="0" smtClean="0"/>
              <a:t>Virginia</a:t>
            </a:r>
            <a:endParaRPr lang="en-US" dirty="0"/>
          </a:p>
        </p:txBody>
      </p:sp>
      <p:sp>
        <p:nvSpPr>
          <p:cNvPr id="3" name="Content Placeholder 2"/>
          <p:cNvSpPr>
            <a:spLocks noGrp="1"/>
          </p:cNvSpPr>
          <p:nvPr>
            <p:ph idx="1"/>
          </p:nvPr>
        </p:nvSpPr>
        <p:spPr>
          <a:xfrm>
            <a:off x="304800" y="1676400"/>
            <a:ext cx="8305800" cy="5105400"/>
          </a:xfrm>
        </p:spPr>
        <p:txBody>
          <a:bodyPr>
            <a:normAutofit fontScale="70000" lnSpcReduction="20000"/>
          </a:bodyPr>
          <a:lstStyle/>
          <a:p>
            <a:r>
              <a:rPr lang="en-US" dirty="0" smtClean="0"/>
              <a:t>Virginia could send Infantry, Field Artillery, </a:t>
            </a:r>
            <a:r>
              <a:rPr lang="en-US" dirty="0"/>
              <a:t>a </a:t>
            </a:r>
            <a:r>
              <a:rPr lang="en-US" dirty="0" smtClean="0"/>
              <a:t>newly formed Cavalry </a:t>
            </a:r>
            <a:r>
              <a:rPr lang="en-US" dirty="0"/>
              <a:t>squadron, and </a:t>
            </a:r>
            <a:r>
              <a:rPr lang="en-US" dirty="0" smtClean="0"/>
              <a:t>companies </a:t>
            </a:r>
            <a:r>
              <a:rPr lang="en-US" dirty="0"/>
              <a:t>of engineers and signal </a:t>
            </a:r>
            <a:r>
              <a:rPr lang="en-US" dirty="0" smtClean="0"/>
              <a:t>troops: </a:t>
            </a:r>
          </a:p>
          <a:p>
            <a:pPr marL="0" indent="0">
              <a:buNone/>
            </a:pPr>
            <a:r>
              <a:rPr lang="en-US" dirty="0" smtClean="0"/>
              <a:t>       </a:t>
            </a:r>
          </a:p>
          <a:p>
            <a:pPr marL="0" indent="0">
              <a:buNone/>
            </a:pPr>
            <a:r>
              <a:rPr lang="en-US" b="1" dirty="0"/>
              <a:t> </a:t>
            </a:r>
            <a:r>
              <a:rPr lang="en-US" b="1" dirty="0" smtClean="0"/>
              <a:t>      </a:t>
            </a:r>
            <a:r>
              <a:rPr lang="en-US" b="1" dirty="0" smtClean="0">
                <a:solidFill>
                  <a:srgbClr val="FF0000"/>
                </a:solidFill>
              </a:rPr>
              <a:t>1</a:t>
            </a:r>
            <a:r>
              <a:rPr lang="en-US" b="1" baseline="30000" dirty="0" smtClean="0">
                <a:solidFill>
                  <a:srgbClr val="FF0000"/>
                </a:solidFill>
              </a:rPr>
              <a:t>st</a:t>
            </a:r>
            <a:r>
              <a:rPr lang="en-US" b="1" dirty="0" smtClean="0">
                <a:solidFill>
                  <a:srgbClr val="FF0000"/>
                </a:solidFill>
              </a:rPr>
              <a:t> and 2</a:t>
            </a:r>
            <a:r>
              <a:rPr lang="en-US" b="1" baseline="30000" dirty="0" smtClean="0">
                <a:solidFill>
                  <a:srgbClr val="FF0000"/>
                </a:solidFill>
              </a:rPr>
              <a:t>nd</a:t>
            </a:r>
            <a:r>
              <a:rPr lang="en-US" b="1" dirty="0" smtClean="0">
                <a:solidFill>
                  <a:srgbClr val="FF0000"/>
                </a:solidFill>
              </a:rPr>
              <a:t> Infantry Regiments</a:t>
            </a:r>
          </a:p>
          <a:p>
            <a:pPr marL="0" indent="0">
              <a:buNone/>
            </a:pPr>
            <a:r>
              <a:rPr lang="en-US" b="1" dirty="0">
                <a:solidFill>
                  <a:srgbClr val="FF0000"/>
                </a:solidFill>
              </a:rPr>
              <a:t> </a:t>
            </a:r>
            <a:r>
              <a:rPr lang="en-US" b="1" dirty="0" smtClean="0">
                <a:solidFill>
                  <a:srgbClr val="FF0000"/>
                </a:solidFill>
              </a:rPr>
              <a:t>      1</a:t>
            </a:r>
            <a:r>
              <a:rPr lang="en-US" b="1" baseline="30000" dirty="0" smtClean="0">
                <a:solidFill>
                  <a:srgbClr val="FF0000"/>
                </a:solidFill>
              </a:rPr>
              <a:t>st</a:t>
            </a:r>
            <a:r>
              <a:rPr lang="en-US" b="1" dirty="0" smtClean="0">
                <a:solidFill>
                  <a:srgbClr val="FF0000"/>
                </a:solidFill>
              </a:rPr>
              <a:t> Field Artillery Battalion</a:t>
            </a:r>
          </a:p>
          <a:p>
            <a:pPr marL="0" indent="0">
              <a:buNone/>
            </a:pPr>
            <a:r>
              <a:rPr lang="en-US" b="1" dirty="0">
                <a:solidFill>
                  <a:srgbClr val="FF0000"/>
                </a:solidFill>
              </a:rPr>
              <a:t> </a:t>
            </a:r>
            <a:r>
              <a:rPr lang="en-US" b="1" dirty="0" smtClean="0">
                <a:solidFill>
                  <a:srgbClr val="FF0000"/>
                </a:solidFill>
              </a:rPr>
              <a:t>       Independent Battery C of Field Artillery</a:t>
            </a:r>
          </a:p>
          <a:p>
            <a:pPr marL="0" indent="0">
              <a:buNone/>
            </a:pPr>
            <a:r>
              <a:rPr lang="en-US" b="1" dirty="0">
                <a:solidFill>
                  <a:srgbClr val="FF0000"/>
                </a:solidFill>
              </a:rPr>
              <a:t> </a:t>
            </a:r>
            <a:r>
              <a:rPr lang="en-US" b="1" dirty="0" smtClean="0">
                <a:solidFill>
                  <a:srgbClr val="FF0000"/>
                </a:solidFill>
              </a:rPr>
              <a:t>       Co A Engineers</a:t>
            </a:r>
          </a:p>
          <a:p>
            <a:pPr marL="0" indent="0">
              <a:buNone/>
            </a:pPr>
            <a:r>
              <a:rPr lang="en-US" b="1" dirty="0">
                <a:solidFill>
                  <a:srgbClr val="FF0000"/>
                </a:solidFill>
              </a:rPr>
              <a:t> </a:t>
            </a:r>
            <a:r>
              <a:rPr lang="en-US" b="1" dirty="0" smtClean="0">
                <a:solidFill>
                  <a:srgbClr val="FF0000"/>
                </a:solidFill>
              </a:rPr>
              <a:t>       Co A Field Signal</a:t>
            </a:r>
          </a:p>
          <a:p>
            <a:pPr marL="0" indent="0">
              <a:buNone/>
            </a:pPr>
            <a:r>
              <a:rPr lang="en-US" b="1" dirty="0">
                <a:solidFill>
                  <a:srgbClr val="FF0000"/>
                </a:solidFill>
              </a:rPr>
              <a:t> </a:t>
            </a:r>
            <a:r>
              <a:rPr lang="en-US" b="1" dirty="0" smtClean="0">
                <a:solidFill>
                  <a:srgbClr val="FF0000"/>
                </a:solidFill>
              </a:rPr>
              <a:t>       and the 1</a:t>
            </a:r>
            <a:r>
              <a:rPr lang="en-US" b="1" baseline="30000" dirty="0" smtClean="0">
                <a:solidFill>
                  <a:srgbClr val="FF0000"/>
                </a:solidFill>
              </a:rPr>
              <a:t>st</a:t>
            </a:r>
            <a:r>
              <a:rPr lang="en-US" b="1" dirty="0" smtClean="0">
                <a:solidFill>
                  <a:srgbClr val="FF0000"/>
                </a:solidFill>
              </a:rPr>
              <a:t> Virginia Cavalry Squadron (RLIB)</a:t>
            </a:r>
          </a:p>
          <a:p>
            <a:pPr marL="0" indent="0">
              <a:buNone/>
            </a:pPr>
            <a:endParaRPr lang="en-US" b="1" dirty="0" smtClean="0">
              <a:solidFill>
                <a:srgbClr val="FF0000"/>
              </a:solidFill>
            </a:endParaRPr>
          </a:p>
          <a:p>
            <a:pPr marL="0" indent="0">
              <a:buNone/>
            </a:pPr>
            <a:r>
              <a:rPr lang="en-US" b="1" dirty="0" smtClean="0"/>
              <a:t>  </a:t>
            </a:r>
          </a:p>
          <a:p>
            <a:pPr marL="0" indent="0">
              <a:buNone/>
            </a:pPr>
            <a:endParaRPr lang="en-US" b="1" dirty="0" smtClean="0"/>
          </a:p>
          <a:p>
            <a:r>
              <a:rPr lang="en-US" dirty="0" smtClean="0"/>
              <a:t>All total, some four </a:t>
            </a:r>
            <a:r>
              <a:rPr lang="en-US" dirty="0"/>
              <a:t>thousand Virginians deployed to camps in southern Texas near the Mexican border. </a:t>
            </a:r>
            <a:endParaRPr lang="en-US" dirty="0" smtClean="0"/>
          </a:p>
          <a:p>
            <a:pPr marL="0" indent="0">
              <a:buNone/>
            </a:pPr>
            <a:r>
              <a:rPr lang="en-US" dirty="0" smtClean="0"/>
              <a:t> </a:t>
            </a:r>
            <a:endParaRPr lang="en-US" dirty="0"/>
          </a:p>
        </p:txBody>
      </p:sp>
    </p:spTree>
    <p:extLst>
      <p:ext uri="{BB962C8B-B14F-4D97-AF65-F5344CB8AC3E}">
        <p14:creationId xmlns:p14="http://schemas.microsoft.com/office/powerpoint/2010/main" val="1636389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855"/>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904009"/>
            <a:ext cx="2778991" cy="48871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809122"/>
            <a:ext cx="3429000" cy="5015919"/>
          </a:xfrm>
          <a:prstGeom prst="rect">
            <a:avLst/>
          </a:prstGeom>
        </p:spPr>
      </p:pic>
      <p:sp>
        <p:nvSpPr>
          <p:cNvPr id="7" name="TextBox 6"/>
          <p:cNvSpPr txBox="1"/>
          <p:nvPr/>
        </p:nvSpPr>
        <p:spPr>
          <a:xfrm>
            <a:off x="1828800" y="152400"/>
            <a:ext cx="5694444" cy="646331"/>
          </a:xfrm>
          <a:prstGeom prst="rect">
            <a:avLst/>
          </a:prstGeom>
          <a:noFill/>
        </p:spPr>
        <p:txBody>
          <a:bodyPr wrap="none" rtlCol="0">
            <a:spAutoFit/>
          </a:bodyPr>
          <a:lstStyle/>
          <a:p>
            <a:r>
              <a:rPr lang="en-US" sz="3600" dirty="0" smtClean="0"/>
              <a:t>Who will train the Virginians?</a:t>
            </a:r>
            <a:endParaRPr lang="en-US" sz="3600" dirty="0"/>
          </a:p>
        </p:txBody>
      </p:sp>
      <p:sp>
        <p:nvSpPr>
          <p:cNvPr id="8" name="TextBox 7"/>
          <p:cNvSpPr txBox="1"/>
          <p:nvPr/>
        </p:nvSpPr>
        <p:spPr>
          <a:xfrm>
            <a:off x="568036" y="5865948"/>
            <a:ext cx="3239348" cy="461665"/>
          </a:xfrm>
          <a:prstGeom prst="rect">
            <a:avLst/>
          </a:prstGeom>
          <a:noFill/>
        </p:spPr>
        <p:txBody>
          <a:bodyPr wrap="none" rtlCol="0">
            <a:spAutoFit/>
          </a:bodyPr>
          <a:lstStyle/>
          <a:p>
            <a:r>
              <a:rPr lang="en-US" sz="2400" dirty="0" smtClean="0"/>
              <a:t>MG Manus </a:t>
            </a:r>
            <a:r>
              <a:rPr lang="en-US" sz="2400" dirty="0" err="1" smtClean="0"/>
              <a:t>MacCLoskey</a:t>
            </a:r>
            <a:r>
              <a:rPr lang="en-US" sz="2400" dirty="0" smtClean="0"/>
              <a:t> </a:t>
            </a:r>
            <a:endParaRPr lang="en-US" sz="2400" dirty="0"/>
          </a:p>
        </p:txBody>
      </p:sp>
      <p:sp>
        <p:nvSpPr>
          <p:cNvPr id="9" name="TextBox 8"/>
          <p:cNvSpPr txBox="1"/>
          <p:nvPr/>
        </p:nvSpPr>
        <p:spPr>
          <a:xfrm>
            <a:off x="4679486" y="5865948"/>
            <a:ext cx="4327338" cy="461665"/>
          </a:xfrm>
          <a:prstGeom prst="rect">
            <a:avLst/>
          </a:prstGeom>
          <a:noFill/>
        </p:spPr>
        <p:txBody>
          <a:bodyPr wrap="none" rtlCol="0">
            <a:spAutoFit/>
          </a:bodyPr>
          <a:lstStyle/>
          <a:p>
            <a:r>
              <a:rPr lang="en-US" sz="2400" dirty="0" smtClean="0"/>
              <a:t>MG James “Galloping Jim” Parker</a:t>
            </a:r>
            <a:endParaRPr lang="en-US" sz="2400" dirty="0"/>
          </a:p>
        </p:txBody>
      </p:sp>
    </p:spTree>
    <p:extLst>
      <p:ext uri="{BB962C8B-B14F-4D97-AF65-F5344CB8AC3E}">
        <p14:creationId xmlns:p14="http://schemas.microsoft.com/office/powerpoint/2010/main" val="1803735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rnes\Documents\Al's\Al\Virginia Hist Society class\Norfolk Artillerymen on bor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971800"/>
            <a:ext cx="6505529" cy="37877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 y="66675"/>
            <a:ext cx="9134475" cy="6724650"/>
          </a:xfrm>
          <a:prstGeom prst="rect">
            <a:avLst/>
          </a:prstGeom>
        </p:spPr>
      </p:pic>
    </p:spTree>
    <p:extLst>
      <p:ext uri="{BB962C8B-B14F-4D97-AF65-F5344CB8AC3E}">
        <p14:creationId xmlns:p14="http://schemas.microsoft.com/office/powerpoint/2010/main" val="2125404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8919517" cy="6055403"/>
          </a:xfrm>
          <a:prstGeom prst="rect">
            <a:avLst/>
          </a:prstGeom>
        </p:spPr>
      </p:pic>
      <p:sp>
        <p:nvSpPr>
          <p:cNvPr id="2" name="TextBox 1"/>
          <p:cNvSpPr txBox="1"/>
          <p:nvPr/>
        </p:nvSpPr>
        <p:spPr>
          <a:xfrm>
            <a:off x="1676400" y="0"/>
            <a:ext cx="5410200" cy="584775"/>
          </a:xfrm>
          <a:prstGeom prst="rect">
            <a:avLst/>
          </a:prstGeom>
          <a:noFill/>
        </p:spPr>
        <p:txBody>
          <a:bodyPr wrap="square" rtlCol="0">
            <a:spAutoFit/>
          </a:bodyPr>
          <a:lstStyle/>
          <a:p>
            <a:r>
              <a:rPr lang="en-US" sz="3200" dirty="0" smtClean="0"/>
              <a:t>Origin of “Doughboys”?</a:t>
            </a:r>
            <a:endParaRPr lang="en-US" sz="3200" dirty="0"/>
          </a:p>
        </p:txBody>
      </p:sp>
    </p:spTree>
    <p:extLst>
      <p:ext uri="{BB962C8B-B14F-4D97-AF65-F5344CB8AC3E}">
        <p14:creationId xmlns:p14="http://schemas.microsoft.com/office/powerpoint/2010/main" val="304369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2525</TotalTime>
  <Words>4209</Words>
  <Application>Microsoft Office PowerPoint</Application>
  <PresentationFormat>On-screen Show (4:3)</PresentationFormat>
  <Paragraphs>301</Paragraphs>
  <Slides>40</Slides>
  <Notes>40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A short lesson  on the history of the   Virginia National Guard   </vt:lpstr>
      <vt:lpstr>A (very) Short History Lesson</vt:lpstr>
      <vt:lpstr>1916 Defense Act </vt:lpstr>
      <vt:lpstr>PowerPoint Presentation</vt:lpstr>
      <vt:lpstr>But the cross –border raids continued</vt:lpstr>
      <vt:lpstr>Virginia</vt:lpstr>
      <vt:lpstr>PowerPoint Presentation</vt:lpstr>
      <vt:lpstr>PowerPoint Presentation</vt:lpstr>
      <vt:lpstr>PowerPoint Presentation</vt:lpstr>
      <vt:lpstr>Every mission must end sometime…..</vt:lpstr>
      <vt:lpstr>Welcome home…..but …</vt:lpstr>
      <vt:lpstr>PowerPoint Presentation</vt:lpstr>
      <vt:lpstr>Service on the Border proves to be an excellent training event but much more will be required… </vt:lpstr>
      <vt:lpstr>PowerPoint Presentation</vt:lpstr>
      <vt:lpstr>The 29th is born at  Camp McClellan…</vt:lpstr>
      <vt:lpstr>PowerPoint Presentation</vt:lpstr>
      <vt:lpstr>PowerPoint Presentation</vt:lpstr>
      <vt:lpstr>The Interwar period and a Division for all seasons: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29 Let’s Go!</dc:title>
  <dc:creator>Barnes, Alexander F CIV US USA TRADOC</dc:creator>
  <cp:lastModifiedBy>Barnes, Alexander F  NFG NG VA ARNG</cp:lastModifiedBy>
  <cp:revision>143</cp:revision>
  <dcterms:created xsi:type="dcterms:W3CDTF">2012-10-04T14:48:00Z</dcterms:created>
  <dcterms:modified xsi:type="dcterms:W3CDTF">2020-07-14T12:54:48Z</dcterms:modified>
</cp:coreProperties>
</file>